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566BB36-C54B-47A9-AE99-E21F3241E3E7}">
  <a:tblStyle styleId="{1566BB36-C54B-47A9-AE99-E21F3241E3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44" Type="http://schemas.openxmlformats.org/officeDocument/2006/relationships/slide" Target="slides/slide37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46" Type="http://schemas.openxmlformats.org/officeDocument/2006/relationships/slide" Target="slides/slide39.xml"/><Relationship Id="rId23" Type="http://schemas.openxmlformats.org/officeDocument/2006/relationships/slide" Target="slides/slide16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47" Type="http://schemas.openxmlformats.org/officeDocument/2006/relationships/slide" Target="slides/slide40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50ce3df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650ce3df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50ce3df47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50ce3df47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50ce3df47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650ce3df47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650ce3df47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650ce3df47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50ce3df47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650ce3df47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65286f78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65286f78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b46085d608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b46085d608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b46085d608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b46085d608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5286f78bf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65286f78bf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65286f78b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65286f78b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652de8a3e0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652de8a3e0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6d7f8c43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6d7f8c43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652de8a3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652de8a3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65286f78bf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65286f78bf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65286f78bf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65286f78bf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b46085d608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b46085d608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b46085d608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b46085d608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66d7f8c43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66d7f8c43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acd3bc424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acd3bc424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65286f78bf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65286f78bf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65286f78bf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65286f78bf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65286f78bf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65286f78bf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b46085d608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b46085d608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652de8a3e0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652de8a3e0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acd3bc42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acd3bc42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b46085d608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b46085d608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b46085d608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b46085d608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66d7f8c43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66d7f8c43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66d7f8c43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66d7f8c43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b46085d608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b46085d608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65286f78b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65286f78b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b46085d608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b46085d608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b46085d60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b46085d60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cd3bc424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cd3bc424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65286f78bf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65286f78bf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cd3bc424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cd3bc424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50ce3df47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650ce3df47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50ce3df47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650ce3df47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50ce3df47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650ce3df47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50ce3df47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650ce3df47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5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287300"/>
            <a:ext cx="85206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1700" y="10940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→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᠆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595308" y="4827467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●"/>
              <a:defRPr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○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■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●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○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■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●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○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■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●"/>
              <a:defRPr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○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■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●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○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■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●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○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■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6.png"/><Relationship Id="rId22" Type="http://schemas.openxmlformats.org/officeDocument/2006/relationships/image" Target="../media/image39.png"/><Relationship Id="rId21" Type="http://schemas.openxmlformats.org/officeDocument/2006/relationships/image" Target="../media/image31.png"/><Relationship Id="rId24" Type="http://schemas.openxmlformats.org/officeDocument/2006/relationships/image" Target="../media/image43.png"/><Relationship Id="rId23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23.png"/><Relationship Id="rId26" Type="http://schemas.openxmlformats.org/officeDocument/2006/relationships/image" Target="../media/image37.png"/><Relationship Id="rId25" Type="http://schemas.openxmlformats.org/officeDocument/2006/relationships/image" Target="../media/image30.png"/><Relationship Id="rId5" Type="http://schemas.openxmlformats.org/officeDocument/2006/relationships/image" Target="../media/image1.png"/><Relationship Id="rId6" Type="http://schemas.openxmlformats.org/officeDocument/2006/relationships/image" Target="../media/image16.png"/><Relationship Id="rId7" Type="http://schemas.openxmlformats.org/officeDocument/2006/relationships/image" Target="../media/image25.png"/><Relationship Id="rId8" Type="http://schemas.openxmlformats.org/officeDocument/2006/relationships/image" Target="../media/image10.png"/><Relationship Id="rId11" Type="http://schemas.openxmlformats.org/officeDocument/2006/relationships/image" Target="../media/image15.png"/><Relationship Id="rId10" Type="http://schemas.openxmlformats.org/officeDocument/2006/relationships/image" Target="../media/image20.png"/><Relationship Id="rId13" Type="http://schemas.openxmlformats.org/officeDocument/2006/relationships/image" Target="../media/image17.png"/><Relationship Id="rId12" Type="http://schemas.openxmlformats.org/officeDocument/2006/relationships/image" Target="../media/image19.png"/><Relationship Id="rId15" Type="http://schemas.openxmlformats.org/officeDocument/2006/relationships/image" Target="../media/image34.png"/><Relationship Id="rId14" Type="http://schemas.openxmlformats.org/officeDocument/2006/relationships/image" Target="../media/image18.png"/><Relationship Id="rId17" Type="http://schemas.openxmlformats.org/officeDocument/2006/relationships/image" Target="../media/image28.png"/><Relationship Id="rId16" Type="http://schemas.openxmlformats.org/officeDocument/2006/relationships/image" Target="../media/image22.png"/><Relationship Id="rId19" Type="http://schemas.openxmlformats.org/officeDocument/2006/relationships/image" Target="../media/image33.png"/><Relationship Id="rId18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ka.ms/OpenModel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3.png"/><Relationship Id="rId4" Type="http://schemas.openxmlformats.org/officeDocument/2006/relationships/hyperlink" Target="https://www.youtube.com/watch?v=tfSZqjxsr0M&amp;t=2389s&amp;ab_channel=AMD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pcmoritz" TargetMode="External"/><Relationship Id="rId4" Type="http://schemas.openxmlformats.org/officeDocument/2006/relationships/hyperlink" Target="https://github.com/zwd003" TargetMode="External"/><Relationship Id="rId5" Type="http://schemas.openxmlformats.org/officeDocument/2006/relationships/hyperlink" Target="https://github.com/esmeetu" TargetMode="External"/><Relationship Id="rId6" Type="http://schemas.openxmlformats.org/officeDocument/2006/relationships/image" Target="../media/image35.png"/><Relationship Id="rId7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WoosukKwon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scv119" TargetMode="External"/><Relationship Id="rId4" Type="http://schemas.openxmlformats.org/officeDocument/2006/relationships/hyperlink" Target="https://github.com/WoosukKwon" TargetMode="External"/><Relationship Id="rId5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zhuohan123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vllm-project/vllm/pull/2192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Relationship Id="rId4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EmbeddedLLM" TargetMode="External"/><Relationship Id="rId4" Type="http://schemas.openxmlformats.org/officeDocument/2006/relationships/hyperlink" Target="https://github.com/EmbeddedLLM" TargetMode="External"/><Relationship Id="rId5" Type="http://schemas.openxmlformats.org/officeDocument/2006/relationships/image" Target="../media/image48.png"/><Relationship Id="rId6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vllm-project/vllm/pull/1804" TargetMode="External"/><Relationship Id="rId4" Type="http://schemas.openxmlformats.org/officeDocument/2006/relationships/hyperlink" Target="https://arxiv.org/abs/2311.03285" TargetMode="External"/><Relationship Id="rId5" Type="http://schemas.openxmlformats.org/officeDocument/2006/relationships/hyperlink" Target="https://arxiv.org/abs/2310.18547" TargetMode="External"/><Relationship Id="rId6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zhuohan123" TargetMode="External"/><Relationship Id="rId4" Type="http://schemas.openxmlformats.org/officeDocument/2006/relationships/hyperlink" Target="https://github.com/chu-tianxiang" TargetMode="External"/><Relationship Id="rId9" Type="http://schemas.openxmlformats.org/officeDocument/2006/relationships/hyperlink" Target="https://github.com/WoosukKwon" TargetMode="External"/><Relationship Id="rId5" Type="http://schemas.openxmlformats.org/officeDocument/2006/relationships/hyperlink" Target="https://github.com/JasonZhu1313" TargetMode="External"/><Relationship Id="rId6" Type="http://schemas.openxmlformats.org/officeDocument/2006/relationships/hyperlink" Target="https://github.com/ri938" TargetMode="External"/><Relationship Id="rId7" Type="http://schemas.openxmlformats.org/officeDocument/2006/relationships/hyperlink" Target="https://github.com/casper-hansen" TargetMode="External"/><Relationship Id="rId8" Type="http://schemas.openxmlformats.org/officeDocument/2006/relationships/hyperlink" Target="https://github.com/julian-q" TargetMode="External"/><Relationship Id="rId11" Type="http://schemas.openxmlformats.org/officeDocument/2006/relationships/hyperlink" Target="https://github.com/zhaoyang-star" TargetMode="External"/><Relationship Id="rId10" Type="http://schemas.openxmlformats.org/officeDocument/2006/relationships/hyperlink" Target="https://github.com/chooper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vllm-project/vllm/pull/1669" TargetMode="External"/><Relationship Id="rId4" Type="http://schemas.openxmlformats.org/officeDocument/2006/relationships/hyperlink" Target="https://github.com/vllm-project/vllm/issues/2614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simon-mo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simon-mo" TargetMode="External"/><Relationship Id="rId4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ithub.com/vllm-project/vllm/issues/2614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vllm-project/vllm/pull/2188" TargetMode="External"/><Relationship Id="rId4" Type="http://schemas.openxmlformats.org/officeDocument/2006/relationships/hyperlink" Target="https://github.com/vllm-project/vllm/pull/2607" TargetMode="External"/><Relationship Id="rId5" Type="http://schemas.openxmlformats.org/officeDocument/2006/relationships/hyperlink" Target="https://docs.google.com/document/d/1rE4pr3IdspRw97XbImY4fS9IWYuJJ3HGtL7AdIKGrw8/edit#heading=h.qijw1sdidrer" TargetMode="External"/><Relationship Id="rId6" Type="http://schemas.openxmlformats.org/officeDocument/2006/relationships/hyperlink" Target="https://github.com/vllm-project/vllm/pull/2336" TargetMode="External"/><Relationship Id="rId7" Type="http://schemas.openxmlformats.org/officeDocument/2006/relationships/hyperlink" Target="https://github.com/vllm-project/vllm/pull/2424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ithub.com/vllm-project/vllm/issues/2681" TargetMode="External"/><Relationship Id="rId4" Type="http://schemas.openxmlformats.org/officeDocument/2006/relationships/hyperlink" Target="mailto:xmo@berkeley.edu" TargetMode="External"/><Relationship Id="rId5" Type="http://schemas.openxmlformats.org/officeDocument/2006/relationships/hyperlink" Target="mailto:xiaoxuan_liu@berkeley.edu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2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hyperlink" Target="https://arxiv.org/abs/2309.06180" TargetMode="External"/><Relationship Id="rId5" Type="http://schemas.openxmlformats.org/officeDocument/2006/relationships/image" Target="../media/image51.png"/><Relationship Id="rId6" Type="http://schemas.openxmlformats.org/officeDocument/2006/relationships/image" Target="../media/image44.png"/><Relationship Id="rId7" Type="http://schemas.openxmlformats.org/officeDocument/2006/relationships/hyperlink" Target="https://github.com/vllm-project/vllm" TargetMode="External"/><Relationship Id="rId8" Type="http://schemas.openxmlformats.org/officeDocument/2006/relationships/hyperlink" Target="https://vllm.ai" TargetMode="External"/><Relationship Id="rId11" Type="http://schemas.openxmlformats.org/officeDocument/2006/relationships/hyperlink" Target="https://discord.gg/jz7wjKhh6g" TargetMode="External"/><Relationship Id="rId10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hyperlink" Target="https://github.com/vllm-project/vllm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11.png"/><Relationship Id="rId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/>
          <p:nvPr>
            <p:ph type="ctrTitle"/>
          </p:nvPr>
        </p:nvSpPr>
        <p:spPr>
          <a:xfrm>
            <a:off x="692700" y="744575"/>
            <a:ext cx="757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latin typeface="Lexend"/>
                <a:ea typeface="Lexend"/>
                <a:cs typeface="Lexend"/>
                <a:sym typeface="Lexend"/>
              </a:rPr>
              <a:t>Project Update</a:t>
            </a:r>
            <a:endParaRPr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8" name="Google Shape;108;p27"/>
          <p:cNvSpPr txBox="1"/>
          <p:nvPr>
            <p:ph idx="1" type="subTitle"/>
          </p:nvPr>
        </p:nvSpPr>
        <p:spPr>
          <a:xfrm>
            <a:off x="692700" y="2834125"/>
            <a:ext cx="7408800" cy="13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latin typeface="Lexend"/>
                <a:ea typeface="Lexend"/>
                <a:cs typeface="Lexend"/>
                <a:sym typeface="Lexend"/>
              </a:rPr>
              <a:t>Jan</a:t>
            </a:r>
            <a:r>
              <a:rPr lang="en">
                <a:solidFill>
                  <a:srgbClr val="454545"/>
                </a:solidFill>
                <a:latin typeface="Lexend"/>
                <a:ea typeface="Lexend"/>
                <a:cs typeface="Lexend"/>
                <a:sym typeface="Lexend"/>
              </a:rPr>
              <a:t> 31st, 2024</a:t>
            </a:r>
            <a:endParaRPr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latin typeface="Lexend"/>
                <a:ea typeface="Lexend"/>
                <a:cs typeface="Lexend"/>
                <a:sym typeface="Lexend"/>
              </a:rPr>
              <a:t>The Second vLLM Meetup @ IBM</a:t>
            </a:r>
            <a:endParaRPr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9" name="Google Shape;109;p27"/>
          <p:cNvPicPr preferRelativeResize="0"/>
          <p:nvPr/>
        </p:nvPicPr>
        <p:blipFill rotWithShape="1">
          <a:blip r:embed="rId3">
            <a:alphaModFix/>
          </a:blip>
          <a:srcRect b="0" l="13949" r="16164" t="0"/>
          <a:stretch/>
        </p:blipFill>
        <p:spPr>
          <a:xfrm>
            <a:off x="386799" y="718734"/>
            <a:ext cx="2272348" cy="931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27"/>
          <p:cNvCxnSpPr/>
          <p:nvPr/>
        </p:nvCxnSpPr>
        <p:spPr>
          <a:xfrm>
            <a:off x="540300" y="1971125"/>
            <a:ext cx="0" cy="1862700"/>
          </a:xfrm>
          <a:prstGeom prst="straightConnector1">
            <a:avLst/>
          </a:prstGeom>
          <a:noFill/>
          <a:ln cap="flat" cmpd="sng" w="19050">
            <a:solidFill>
              <a:srgbClr val="45454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1" name="Google Shape;1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3550" y="3088675"/>
            <a:ext cx="1599174" cy="1599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/>
          <p:nvPr/>
        </p:nvSpPr>
        <p:spPr>
          <a:xfrm>
            <a:off x="1086925" y="1750725"/>
            <a:ext cx="6991200" cy="2311200"/>
          </a:xfrm>
          <a:prstGeom prst="foldedCorner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vLLM API (1):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LLM</a:t>
            </a:r>
            <a:r>
              <a:rPr lang="en"/>
              <a:t> class</a:t>
            </a:r>
            <a:endParaRPr/>
          </a:p>
        </p:txBody>
      </p:sp>
      <p:sp>
        <p:nvSpPr>
          <p:cNvPr id="214" name="Google Shape;214;p36"/>
          <p:cNvSpPr txBox="1"/>
          <p:nvPr/>
        </p:nvSpPr>
        <p:spPr>
          <a:xfrm>
            <a:off x="839700" y="1747800"/>
            <a:ext cx="7591800" cy="21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u="sng">
                <a:solidFill>
                  <a:srgbClr val="00AA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vllm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000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A64D7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LLM</a:t>
            </a:r>
            <a:endParaRPr sz="1600">
              <a:solidFill>
                <a:srgbClr val="A64D79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AAAA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Example prompts.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prompts = [</a:t>
            </a:r>
            <a:r>
              <a:rPr lang="en" sz="1600">
                <a:solidFill>
                  <a:srgbClr val="AA55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"Hello, my name is"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AA55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"The capital of France is"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AAAA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an LLM with HF model name.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llm = </a:t>
            </a:r>
            <a:r>
              <a:rPr lang="en" sz="1600">
                <a:solidFill>
                  <a:srgbClr val="A64D7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LLM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(model=</a:t>
            </a:r>
            <a:r>
              <a:rPr lang="en" sz="1600">
                <a:solidFill>
                  <a:srgbClr val="AA55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"meta-llama/Llama-2-7b-hf"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AAAA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Generate texts from the prompts.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llm.generate(prompts)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5" name="Google Shape;215;p36"/>
          <p:cNvSpPr/>
          <p:nvPr/>
        </p:nvSpPr>
        <p:spPr>
          <a:xfrm>
            <a:off x="839700" y="919825"/>
            <a:ext cx="74646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A Python interface for offline batched inference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6" name="Google Shape;21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vLLM API (2): OpenAI-compatible server</a:t>
            </a:r>
            <a:endParaRPr/>
          </a:p>
        </p:txBody>
      </p:sp>
      <p:sp>
        <p:nvSpPr>
          <p:cNvPr id="222" name="Google Shape;222;p37"/>
          <p:cNvSpPr txBox="1"/>
          <p:nvPr/>
        </p:nvSpPr>
        <p:spPr>
          <a:xfrm>
            <a:off x="727024" y="2096400"/>
            <a:ext cx="79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python -m vllm.entrypoints.openai.api_server --model meta-llama/Llama-2-7b-hf</a:t>
            </a:r>
            <a:endParaRPr>
              <a:solidFill>
                <a:srgbClr val="9966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3" name="Google Shape;223;p37"/>
          <p:cNvSpPr txBox="1"/>
          <p:nvPr/>
        </p:nvSpPr>
        <p:spPr>
          <a:xfrm>
            <a:off x="727024" y="2940475"/>
            <a:ext cx="58761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000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curl http://localhost:8000/v1/completions \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-H </a:t>
            </a: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"Content-Type: application/json"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\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-d </a:t>
            </a: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'{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    "model": "meta-llama/Llama-2-7b-hf",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    "prompt": "San Francisco is a",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    "max_tokens": 7,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    "temperature": 0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}'</a:t>
            </a:r>
            <a:endParaRPr>
              <a:solidFill>
                <a:srgbClr val="9966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4" name="Google Shape;224;p37"/>
          <p:cNvSpPr/>
          <p:nvPr/>
        </p:nvSpPr>
        <p:spPr>
          <a:xfrm>
            <a:off x="839700" y="989400"/>
            <a:ext cx="74646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A FastAPI-based server for online serving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5" name="Google Shape;225;p37"/>
          <p:cNvSpPr/>
          <p:nvPr/>
        </p:nvSpPr>
        <p:spPr>
          <a:xfrm>
            <a:off x="824249" y="1772825"/>
            <a:ext cx="1036800" cy="330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Server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6" name="Google Shape;226;p37"/>
          <p:cNvSpPr/>
          <p:nvPr/>
        </p:nvSpPr>
        <p:spPr>
          <a:xfrm>
            <a:off x="824249" y="2647950"/>
            <a:ext cx="1036800" cy="330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Client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7" name="Google Shape;22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Contributors</a:t>
            </a:r>
            <a:endParaRPr/>
          </a:p>
        </p:txBody>
      </p:sp>
      <p:sp>
        <p:nvSpPr>
          <p:cNvPr id="233" name="Google Shape;233;p38"/>
          <p:cNvSpPr txBox="1"/>
          <p:nvPr/>
        </p:nvSpPr>
        <p:spPr>
          <a:xfrm>
            <a:off x="6583127" y="4263334"/>
            <a:ext cx="4905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</p:txBody>
      </p:sp>
      <p:sp>
        <p:nvSpPr>
          <p:cNvPr id="234" name="Google Shape;234;p38"/>
          <p:cNvSpPr txBox="1"/>
          <p:nvPr/>
        </p:nvSpPr>
        <p:spPr>
          <a:xfrm>
            <a:off x="519550" y="1365650"/>
            <a:ext cx="2926200" cy="2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exend"/>
                <a:ea typeface="Lexend"/>
                <a:cs typeface="Lexend"/>
                <a:sym typeface="Lexend"/>
              </a:rPr>
              <a:t>Thanks to 190+ </a:t>
            </a:r>
            <a:r>
              <a:rPr lang="en" sz="24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contributors</a:t>
            </a:r>
            <a:r>
              <a:rPr lang="en" sz="2400">
                <a:latin typeface="Lexend"/>
                <a:ea typeface="Lexend"/>
                <a:cs typeface="Lexend"/>
                <a:sym typeface="Lexend"/>
              </a:rPr>
              <a:t> who raised issues, participated in discussions, and submitted PRs!</a:t>
            </a: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5" name="Google Shape;23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" name="Google Shape;236;p38"/>
          <p:cNvPicPr preferRelativeResize="0"/>
          <p:nvPr/>
        </p:nvPicPr>
        <p:blipFill rotWithShape="1">
          <a:blip r:embed="rId3">
            <a:alphaModFix/>
          </a:blip>
          <a:srcRect b="3474" l="0" r="4443" t="0"/>
          <a:stretch/>
        </p:blipFill>
        <p:spPr>
          <a:xfrm>
            <a:off x="3521950" y="1069850"/>
            <a:ext cx="4897000" cy="36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</a:t>
            </a:r>
            <a:r>
              <a:rPr lang="en"/>
              <a:t> Adopters</a:t>
            </a:r>
            <a:endParaRPr/>
          </a:p>
        </p:txBody>
      </p:sp>
      <p:pic>
        <p:nvPicPr>
          <p:cNvPr id="242" name="Google Shape;2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30" y="1920351"/>
            <a:ext cx="1787382" cy="49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39"/>
          <p:cNvCxnSpPr/>
          <p:nvPr/>
        </p:nvCxnSpPr>
        <p:spPr>
          <a:xfrm>
            <a:off x="2949275" y="1556250"/>
            <a:ext cx="0" cy="295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244" name="Google Shape;244;p39"/>
          <p:cNvGrpSpPr/>
          <p:nvPr/>
        </p:nvGrpSpPr>
        <p:grpSpPr>
          <a:xfrm>
            <a:off x="445409" y="1494213"/>
            <a:ext cx="2323624" cy="443500"/>
            <a:chOff x="372401" y="1494213"/>
            <a:chExt cx="2323624" cy="443500"/>
          </a:xfrm>
        </p:grpSpPr>
        <p:sp>
          <p:nvSpPr>
            <p:cNvPr id="245" name="Google Shape;245;p39"/>
            <p:cNvSpPr txBox="1"/>
            <p:nvPr/>
          </p:nvSpPr>
          <p:spPr>
            <a:xfrm>
              <a:off x="806925" y="1498339"/>
              <a:ext cx="1889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lm-sys/FastChat</a:t>
              </a:r>
              <a:endParaRPr b="1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46" name="Google Shape;246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2401" y="1494213"/>
              <a:ext cx="458897" cy="4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7" name="Google Shape;247;p39"/>
          <p:cNvSpPr txBox="1"/>
          <p:nvPr/>
        </p:nvSpPr>
        <p:spPr>
          <a:xfrm>
            <a:off x="267600" y="930050"/>
            <a:ext cx="2757900" cy="376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Open-Source Projects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8" name="Google Shape;248;p39"/>
          <p:cNvSpPr txBox="1"/>
          <p:nvPr/>
        </p:nvSpPr>
        <p:spPr>
          <a:xfrm>
            <a:off x="4880913" y="930038"/>
            <a:ext cx="2103000" cy="376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Companies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9" name="Google Shape;249;p39"/>
          <p:cNvSpPr txBox="1"/>
          <p:nvPr/>
        </p:nvSpPr>
        <p:spPr>
          <a:xfrm>
            <a:off x="1006225" y="4259351"/>
            <a:ext cx="130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…</a:t>
            </a:r>
            <a:endParaRPr sz="3000"/>
          </a:p>
        </p:txBody>
      </p:sp>
      <p:grpSp>
        <p:nvGrpSpPr>
          <p:cNvPr id="250" name="Google Shape;250;p39"/>
          <p:cNvGrpSpPr/>
          <p:nvPr/>
        </p:nvGrpSpPr>
        <p:grpSpPr>
          <a:xfrm>
            <a:off x="281297" y="2994326"/>
            <a:ext cx="2651847" cy="548700"/>
            <a:chOff x="98891" y="3168525"/>
            <a:chExt cx="2651847" cy="548700"/>
          </a:xfrm>
        </p:grpSpPr>
        <p:sp>
          <p:nvSpPr>
            <p:cNvPr id="251" name="Google Shape;251;p39"/>
            <p:cNvSpPr txBox="1"/>
            <p:nvPr/>
          </p:nvSpPr>
          <p:spPr>
            <a:xfrm>
              <a:off x="552038" y="3227325"/>
              <a:ext cx="2198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allenai/open-instruct</a:t>
              </a:r>
              <a:endParaRPr b="1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52" name="Google Shape;252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891" y="3168525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3" name="Google Shape;253;p39"/>
          <p:cNvPicPr preferRelativeResize="0"/>
          <p:nvPr/>
        </p:nvPicPr>
        <p:blipFill rotWithShape="1">
          <a:blip r:embed="rId6">
            <a:alphaModFix/>
          </a:blip>
          <a:srcRect b="0" l="13949" r="16164" t="0"/>
          <a:stretch/>
        </p:blipFill>
        <p:spPr>
          <a:xfrm>
            <a:off x="3376901" y="395104"/>
            <a:ext cx="856776" cy="3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50767" y="2237613"/>
            <a:ext cx="1373158" cy="21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25534" y="1675766"/>
            <a:ext cx="1166515" cy="266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12900" y="2111345"/>
            <a:ext cx="1338168" cy="469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9"/>
          <p:cNvPicPr preferRelativeResize="0"/>
          <p:nvPr/>
        </p:nvPicPr>
        <p:blipFill rotWithShape="1">
          <a:blip r:embed="rId10">
            <a:alphaModFix/>
          </a:blip>
          <a:srcRect b="0" l="0" r="0" t="8382"/>
          <a:stretch/>
        </p:blipFill>
        <p:spPr>
          <a:xfrm>
            <a:off x="7230166" y="3711466"/>
            <a:ext cx="814360" cy="414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9"/>
          <p:cNvPicPr preferRelativeResize="0"/>
          <p:nvPr/>
        </p:nvPicPr>
        <p:blipFill rotWithShape="1">
          <a:blip r:embed="rId11">
            <a:alphaModFix/>
          </a:blip>
          <a:srcRect b="22674" l="0" r="0" t="22674"/>
          <a:stretch/>
        </p:blipFill>
        <p:spPr>
          <a:xfrm>
            <a:off x="3540926" y="3682656"/>
            <a:ext cx="1535733" cy="472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9"/>
          <p:cNvPicPr preferRelativeResize="0"/>
          <p:nvPr/>
        </p:nvPicPr>
        <p:blipFill rotWithShape="1">
          <a:blip r:embed="rId12">
            <a:alphaModFix/>
          </a:blip>
          <a:srcRect b="30077" l="17128" r="17121" t="30073"/>
          <a:stretch/>
        </p:blipFill>
        <p:spPr>
          <a:xfrm>
            <a:off x="3761854" y="3202011"/>
            <a:ext cx="1093877" cy="372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9"/>
          <p:cNvPicPr preferRelativeResize="0"/>
          <p:nvPr/>
        </p:nvPicPr>
        <p:blipFill rotWithShape="1">
          <a:blip r:embed="rId13">
            <a:alphaModFix/>
          </a:blip>
          <a:srcRect b="12791" l="4146" r="65634" t="12880"/>
          <a:stretch/>
        </p:blipFill>
        <p:spPr>
          <a:xfrm>
            <a:off x="7468819" y="1601700"/>
            <a:ext cx="337053" cy="414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9"/>
          <p:cNvPicPr preferRelativeResize="0"/>
          <p:nvPr/>
        </p:nvPicPr>
        <p:blipFill rotWithShape="1">
          <a:blip r:embed="rId14">
            <a:alphaModFix/>
          </a:blip>
          <a:srcRect b="35456" l="24098" r="24098" t="35456"/>
          <a:stretch/>
        </p:blipFill>
        <p:spPr>
          <a:xfrm>
            <a:off x="7005019" y="3202012"/>
            <a:ext cx="1264656" cy="37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9"/>
          <p:cNvPicPr preferRelativeResize="0"/>
          <p:nvPr/>
        </p:nvPicPr>
        <p:blipFill rotWithShape="1">
          <a:blip r:embed="rId15">
            <a:alphaModFix/>
          </a:blip>
          <a:srcRect b="28382" l="4906" r="4897" t="28378"/>
          <a:stretch/>
        </p:blipFill>
        <p:spPr>
          <a:xfrm>
            <a:off x="3540926" y="2671557"/>
            <a:ext cx="1535732" cy="41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598396" y="4293722"/>
            <a:ext cx="767176" cy="26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354779" y="3157795"/>
            <a:ext cx="1254410" cy="46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988699" y="2770498"/>
            <a:ext cx="1297295" cy="21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333339" y="1653801"/>
            <a:ext cx="1297290" cy="310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9"/>
          <p:cNvPicPr preferRelativeResize="0"/>
          <p:nvPr/>
        </p:nvPicPr>
        <p:blipFill rotWithShape="1">
          <a:blip r:embed="rId20">
            <a:alphaModFix/>
          </a:blip>
          <a:srcRect b="20508" l="22403" r="22403" t="36105"/>
          <a:stretch/>
        </p:blipFill>
        <p:spPr>
          <a:xfrm>
            <a:off x="3925130" y="2119743"/>
            <a:ext cx="767322" cy="4523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39"/>
          <p:cNvGrpSpPr/>
          <p:nvPr/>
        </p:nvGrpSpPr>
        <p:grpSpPr>
          <a:xfrm>
            <a:off x="474496" y="2396088"/>
            <a:ext cx="2265450" cy="615600"/>
            <a:chOff x="404300" y="2551500"/>
            <a:chExt cx="2265450" cy="615600"/>
          </a:xfrm>
        </p:grpSpPr>
        <p:sp>
          <p:nvSpPr>
            <p:cNvPr id="269" name="Google Shape;269;p39"/>
            <p:cNvSpPr txBox="1"/>
            <p:nvPr/>
          </p:nvSpPr>
          <p:spPr>
            <a:xfrm>
              <a:off x="780650" y="2551500"/>
              <a:ext cx="1889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EleutherAI/lm-</a:t>
              </a:r>
              <a:b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evaluation-harness</a:t>
              </a:r>
              <a:endParaRPr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70" name="Google Shape;270;p39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04300" y="2664650"/>
              <a:ext cx="376350" cy="376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1" name="Google Shape;271;p39"/>
          <p:cNvGrpSpPr/>
          <p:nvPr/>
        </p:nvGrpSpPr>
        <p:grpSpPr>
          <a:xfrm>
            <a:off x="265196" y="3525664"/>
            <a:ext cx="2684050" cy="505575"/>
            <a:chOff x="126700" y="3780875"/>
            <a:chExt cx="2684050" cy="505575"/>
          </a:xfrm>
        </p:grpSpPr>
        <p:pic>
          <p:nvPicPr>
            <p:cNvPr id="272" name="Google Shape;272;p39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126700" y="3793350"/>
              <a:ext cx="493100" cy="493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39"/>
            <p:cNvSpPr txBox="1"/>
            <p:nvPr/>
          </p:nvSpPr>
          <p:spPr>
            <a:xfrm>
              <a:off x="552050" y="3780875"/>
              <a:ext cx="2258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outlines-dev/outlines</a:t>
              </a:r>
              <a:endParaRPr b="1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74" name="Google Shape;27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295399" y="3532516"/>
            <a:ext cx="1373169" cy="772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622207" y="4262629"/>
            <a:ext cx="1373169" cy="328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649081" y="2657992"/>
            <a:ext cx="665805" cy="441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854996" y="4013877"/>
            <a:ext cx="1504450" cy="41523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9"/>
          <p:cNvSpPr txBox="1"/>
          <p:nvPr/>
        </p:nvSpPr>
        <p:spPr>
          <a:xfrm>
            <a:off x="7054583" y="4061196"/>
            <a:ext cx="116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…</a:t>
            </a: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LLM Serving Engine on Microsoft Azure</a:t>
            </a:r>
            <a:endParaRPr/>
          </a:p>
        </p:txBody>
      </p:sp>
      <p:cxnSp>
        <p:nvCxnSpPr>
          <p:cNvPr id="285" name="Google Shape;285;p40"/>
          <p:cNvCxnSpPr/>
          <p:nvPr/>
        </p:nvCxnSpPr>
        <p:spPr>
          <a:xfrm>
            <a:off x="723700" y="1475725"/>
            <a:ext cx="0" cy="1862700"/>
          </a:xfrm>
          <a:prstGeom prst="straightConnector1">
            <a:avLst/>
          </a:prstGeom>
          <a:noFill/>
          <a:ln cap="flat" cmpd="sng" w="19050">
            <a:solidFill>
              <a:srgbClr val="45454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40"/>
          <p:cNvSpPr txBox="1"/>
          <p:nvPr>
            <p:ph idx="1" type="body"/>
          </p:nvPr>
        </p:nvSpPr>
        <p:spPr>
          <a:xfrm>
            <a:off x="935750" y="1332150"/>
            <a:ext cx="7272900" cy="214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2400">
                <a:solidFill>
                  <a:schemeClr val="dk1"/>
                </a:solidFill>
              </a:rPr>
              <a:t>Our default choice for serving models is </a:t>
            </a:r>
            <a:r>
              <a:rPr i="1" lang="en" sz="2400">
                <a:solidFill>
                  <a:srgbClr val="4A86E8"/>
                </a:solidFill>
              </a:rPr>
              <a:t>vLLM</a:t>
            </a:r>
            <a:r>
              <a:rPr i="1" lang="en" sz="2400">
                <a:solidFill>
                  <a:schemeClr val="dk1"/>
                </a:solidFill>
              </a:rPr>
              <a:t>, which provides high throughput and efficient memory management with continuous batching and Paged Attention.</a:t>
            </a:r>
            <a:endParaRPr i="1" sz="2400">
              <a:solidFill>
                <a:schemeClr val="dk1"/>
              </a:solidFill>
            </a:endParaRPr>
          </a:p>
        </p:txBody>
      </p:sp>
      <p:cxnSp>
        <p:nvCxnSpPr>
          <p:cNvPr id="287" name="Google Shape;287;p40"/>
          <p:cNvCxnSpPr/>
          <p:nvPr/>
        </p:nvCxnSpPr>
        <p:spPr>
          <a:xfrm>
            <a:off x="802550" y="4484617"/>
            <a:ext cx="3143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40"/>
          <p:cNvSpPr txBox="1"/>
          <p:nvPr/>
        </p:nvSpPr>
        <p:spPr>
          <a:xfrm>
            <a:off x="741422" y="4467152"/>
            <a:ext cx="71781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Lexend"/>
                <a:ea typeface="Lexend"/>
                <a:cs typeface="Lexend"/>
                <a:sym typeface="Lexend"/>
              </a:rPr>
              <a:t>Source: </a:t>
            </a:r>
            <a:r>
              <a:rPr i="1" lang="en" sz="12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3"/>
              </a:rPr>
              <a:t>https://aka.ms/OpenModels</a:t>
            </a:r>
            <a:r>
              <a:rPr i="1" lang="en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i="1"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9" name="Google Shape;289;p40"/>
          <p:cNvSpPr txBox="1"/>
          <p:nvPr/>
        </p:nvSpPr>
        <p:spPr>
          <a:xfrm>
            <a:off x="1004250" y="3408108"/>
            <a:ext cx="73353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– Rashaud Savage, Microsoft Azure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0" name="Google Shape;29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Featured at AMD </a:t>
            </a:r>
            <a:r>
              <a:rPr lang="en"/>
              <a:t>MI300x</a:t>
            </a:r>
            <a:r>
              <a:rPr lang="en"/>
              <a:t> Launching event</a:t>
            </a:r>
            <a:endParaRPr/>
          </a:p>
        </p:txBody>
      </p:sp>
      <p:pic>
        <p:nvPicPr>
          <p:cNvPr id="296" name="Google Shape;296;p41"/>
          <p:cNvPicPr preferRelativeResize="0"/>
          <p:nvPr/>
        </p:nvPicPr>
        <p:blipFill rotWithShape="1">
          <a:blip r:embed="rId3">
            <a:alphaModFix/>
          </a:blip>
          <a:srcRect b="5641" l="3165" r="3165" t="5650"/>
          <a:stretch/>
        </p:blipFill>
        <p:spPr>
          <a:xfrm>
            <a:off x="1249725" y="947800"/>
            <a:ext cx="6644552" cy="32384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41"/>
          <p:cNvCxnSpPr/>
          <p:nvPr/>
        </p:nvCxnSpPr>
        <p:spPr>
          <a:xfrm>
            <a:off x="802550" y="4484617"/>
            <a:ext cx="3143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41"/>
          <p:cNvSpPr txBox="1"/>
          <p:nvPr/>
        </p:nvSpPr>
        <p:spPr>
          <a:xfrm>
            <a:off x="741422" y="4467152"/>
            <a:ext cx="71781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Lexend"/>
                <a:ea typeface="Lexend"/>
                <a:cs typeface="Lexend"/>
                <a:sym typeface="Lexend"/>
              </a:rPr>
              <a:t>Source: </a:t>
            </a:r>
            <a:r>
              <a:rPr i="1" lang="en" sz="12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4"/>
              </a:rPr>
              <a:t>AMD Presents: Advancing AI</a:t>
            </a:r>
            <a:endParaRPr i="1"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9" name="Google Shape;29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Lexend"/>
                <a:ea typeface="Lexend"/>
                <a:cs typeface="Lexend"/>
                <a:sym typeface="Lexend"/>
              </a:rPr>
              <a:t>Topics</a:t>
            </a:r>
            <a:endParaRPr sz="3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5" name="Google Shape;30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exend"/>
              <a:buChar char="●"/>
            </a:pPr>
            <a:r>
              <a:rPr lang="en" sz="32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vLLM Overview</a:t>
            </a:r>
            <a:endParaRPr sz="32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b="1" lang="en" sz="3200"/>
              <a:t>Project</a:t>
            </a:r>
            <a:r>
              <a:rPr b="1" lang="en" sz="3200"/>
              <a:t> Update</a:t>
            </a:r>
            <a:endParaRPr b="1"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exend"/>
              <a:buChar char="●"/>
            </a:pPr>
            <a:r>
              <a:rPr lang="en" sz="32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Development Roadmap</a:t>
            </a:r>
            <a:endParaRPr sz="32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6" name="Google Shape;30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Updates since last meetup (Oct 2023)</a:t>
            </a:r>
            <a:endParaRPr/>
          </a:p>
        </p:txBody>
      </p:sp>
      <p:sp>
        <p:nvSpPr>
          <p:cNvPr id="312" name="Google Shape;312;p43"/>
          <p:cNvSpPr txBox="1"/>
          <p:nvPr>
            <p:ph idx="1" type="body"/>
          </p:nvPr>
        </p:nvSpPr>
        <p:spPr>
          <a:xfrm>
            <a:off x="1476725" y="821375"/>
            <a:ext cx="6190800" cy="40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500"/>
              <a:buChar char="●"/>
            </a:pPr>
            <a:r>
              <a:rPr lang="en" sz="1500">
                <a:solidFill>
                  <a:srgbClr val="4A86E8"/>
                </a:solidFill>
              </a:rPr>
              <a:t>New Model Support</a:t>
            </a:r>
            <a:r>
              <a:rPr lang="en" sz="1500">
                <a:solidFill>
                  <a:schemeClr val="dk1"/>
                </a:solidFill>
              </a:rPr>
              <a:t> (e.g., Mixture-of-Experts)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A86E8"/>
              </a:buClr>
              <a:buSzPts val="1500"/>
              <a:buChar char="●"/>
            </a:pPr>
            <a:r>
              <a:rPr lang="en" sz="1500">
                <a:solidFill>
                  <a:srgbClr val="4A86E8"/>
                </a:solidFill>
              </a:rPr>
              <a:t>Performance Optimization</a:t>
            </a:r>
            <a:endParaRPr sz="1500">
              <a:solidFill>
                <a:srgbClr val="4A86E8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PagedAttention V2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CUDA Graph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Distributed Runtime Optimization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Faster All Reduce Kernels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A86E8"/>
              </a:buClr>
              <a:buSzPts val="1500"/>
              <a:buChar char="●"/>
            </a:pPr>
            <a:r>
              <a:rPr lang="en" sz="1500">
                <a:solidFill>
                  <a:srgbClr val="4A86E8"/>
                </a:solidFill>
              </a:rPr>
              <a:t>New Features</a:t>
            </a:r>
            <a:endParaRPr sz="1500">
              <a:solidFill>
                <a:srgbClr val="4A86E8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AMD GPU Support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Multi-LoRA Support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Quantization Support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Prefix Caching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A86E8"/>
              </a:buClr>
              <a:buSzPts val="1500"/>
              <a:buChar char="●"/>
            </a:pPr>
            <a:r>
              <a:rPr lang="en" sz="1500">
                <a:solidFill>
                  <a:srgbClr val="4A86E8"/>
                </a:solidFill>
              </a:rPr>
              <a:t>CI/CD</a:t>
            </a:r>
            <a:endParaRPr sz="1500">
              <a:solidFill>
                <a:srgbClr val="4A86E8"/>
              </a:solidFill>
            </a:endParaRPr>
          </a:p>
        </p:txBody>
      </p:sp>
      <p:sp>
        <p:nvSpPr>
          <p:cNvPr id="313" name="Google Shape;31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Supported Models</a:t>
            </a:r>
            <a:endParaRPr/>
          </a:p>
        </p:txBody>
      </p:sp>
      <p:sp>
        <p:nvSpPr>
          <p:cNvPr id="319" name="Google Shape;319;p44"/>
          <p:cNvSpPr txBox="1"/>
          <p:nvPr>
            <p:ph idx="1" type="body"/>
          </p:nvPr>
        </p:nvSpPr>
        <p:spPr>
          <a:xfrm>
            <a:off x="1476725" y="923875"/>
            <a:ext cx="6190800" cy="381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Community</a:t>
            </a:r>
            <a:r>
              <a:rPr lang="en">
                <a:solidFill>
                  <a:schemeClr val="dk1"/>
                </a:solidFill>
              </a:rPr>
              <a:t> s</a:t>
            </a:r>
            <a:r>
              <a:rPr lang="en">
                <a:solidFill>
                  <a:schemeClr val="dk1"/>
                </a:solidFill>
              </a:rPr>
              <a:t>upport of </a:t>
            </a:r>
            <a:r>
              <a:rPr lang="en">
                <a:solidFill>
                  <a:srgbClr val="4A86E8"/>
                </a:solidFill>
              </a:rPr>
              <a:t>20+</a:t>
            </a:r>
            <a:r>
              <a:rPr lang="en">
                <a:solidFill>
                  <a:schemeClr val="dk1"/>
                </a:solidFill>
              </a:rPr>
              <a:t> different model architectures, covering most of the popular LLMs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E.g., Llama family, Mistral, Phi, MPT, Falcon, ChatGLM, …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Official support of </a:t>
            </a:r>
            <a:r>
              <a:rPr lang="en">
                <a:solidFill>
                  <a:srgbClr val="4A86E8"/>
                </a:solidFill>
              </a:rPr>
              <a:t>Mixture</a:t>
            </a:r>
            <a:r>
              <a:rPr lang="en">
                <a:solidFill>
                  <a:srgbClr val="4A86E8"/>
                </a:solidFill>
              </a:rPr>
              <a:t>-of-Expert</a:t>
            </a:r>
            <a:r>
              <a:rPr lang="en">
                <a:solidFill>
                  <a:srgbClr val="4A86E8"/>
                </a:solidFill>
              </a:rPr>
              <a:t> model</a:t>
            </a:r>
            <a:r>
              <a:rPr lang="en">
                <a:solidFill>
                  <a:schemeClr val="dk1"/>
                </a:solidFill>
              </a:rPr>
              <a:t> Mixtral from day 1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">
                <a:solidFill>
                  <a:schemeClr val="dk1"/>
                </a:solidFill>
              </a:rPr>
              <a:t>“To enable the community to run Mixtral with a fully open-source stack, we have submitted changes to the vLLM project”</a:t>
            </a:r>
            <a:r>
              <a:rPr lang="en">
                <a:solidFill>
                  <a:schemeClr val="dk1"/>
                </a:solidFill>
              </a:rPr>
              <a:t> – Mixtral </a:t>
            </a:r>
            <a:r>
              <a:rPr lang="en">
                <a:solidFill>
                  <a:schemeClr val="dk1"/>
                </a:solidFill>
              </a:rPr>
              <a:t>Announcement</a:t>
            </a:r>
            <a:r>
              <a:rPr lang="en">
                <a:solidFill>
                  <a:schemeClr val="dk1"/>
                </a:solidFill>
              </a:rPr>
              <a:t> Blogpost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rgbClr val="4A86E8"/>
                </a:solidFill>
              </a:rPr>
              <a:t>DeepSeek MoE</a:t>
            </a:r>
            <a:r>
              <a:rPr lang="en">
                <a:solidFill>
                  <a:schemeClr val="dk1"/>
                </a:solidFill>
              </a:rPr>
              <a:t> is also supported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Optimized FusedMoE kernel improves </a:t>
            </a:r>
            <a:r>
              <a:rPr lang="en">
                <a:solidFill>
                  <a:schemeClr val="dk1"/>
                </a:solidFill>
              </a:rPr>
              <a:t>performance. 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(by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@pcmoritz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@zwd003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@esmeetu</a:t>
            </a:r>
            <a:r>
              <a:rPr lang="en" sz="1200">
                <a:solidFill>
                  <a:schemeClr val="dk1"/>
                </a:solidFill>
              </a:rPr>
              <a:t> and DeepSeek-AI)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0" name="Google Shape;32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8451" y="2316276"/>
            <a:ext cx="1166750" cy="37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8674" y="3670751"/>
            <a:ext cx="1566325" cy="2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r>
              <a:rPr lang="en"/>
              <a:t> Optimization</a:t>
            </a:r>
            <a:endParaRPr/>
          </a:p>
        </p:txBody>
      </p:sp>
      <p:sp>
        <p:nvSpPr>
          <p:cNvPr id="328" name="Google Shape;328;p45"/>
          <p:cNvSpPr txBox="1"/>
          <p:nvPr>
            <p:ph idx="1" type="body"/>
          </p:nvPr>
        </p:nvSpPr>
        <p:spPr>
          <a:xfrm>
            <a:off x="1476725" y="923875"/>
            <a:ext cx="61908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PagedAttention V2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CUDA Graph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Distributed Runtime Optimization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Faster All-Reduce Kernels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9" name="Google Shape;32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Lexend"/>
                <a:ea typeface="Lexend"/>
                <a:cs typeface="Lexend"/>
                <a:sym typeface="Lexend"/>
              </a:rPr>
              <a:t>Topics</a:t>
            </a:r>
            <a:endParaRPr sz="3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Lexend"/>
              <a:buChar char="●"/>
            </a:pPr>
            <a:r>
              <a:rPr lang="en" sz="3200">
                <a:latin typeface="Lexend"/>
                <a:ea typeface="Lexend"/>
                <a:cs typeface="Lexend"/>
                <a:sym typeface="Lexend"/>
              </a:rPr>
              <a:t>vLLM Overview 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(@zhu</a:t>
            </a:r>
            <a:r>
              <a:rPr lang="en"/>
              <a:t>ohan123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)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Lexend"/>
              <a:buChar char="●"/>
            </a:pPr>
            <a:r>
              <a:rPr lang="en" sz="3200"/>
              <a:t>Project</a:t>
            </a:r>
            <a:r>
              <a:rPr lang="en" sz="3200">
                <a:latin typeface="Lexend"/>
                <a:ea typeface="Lexend"/>
                <a:cs typeface="Lexend"/>
                <a:sym typeface="Lexend"/>
              </a:rPr>
              <a:t> Update 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(@WoosukKwon)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Lexend"/>
              <a:buChar char="●"/>
            </a:pPr>
            <a:r>
              <a:rPr lang="en" sz="3200">
                <a:latin typeface="Lexend"/>
                <a:ea typeface="Lexend"/>
                <a:cs typeface="Lexend"/>
                <a:sym typeface="Lexend"/>
              </a:rPr>
              <a:t>Development Roadmap </a:t>
            </a:r>
            <a:br>
              <a:rPr lang="en" sz="3200">
                <a:latin typeface="Lexend"/>
                <a:ea typeface="Lexend"/>
                <a:cs typeface="Lexend"/>
                <a:sym typeface="Lexend"/>
              </a:rPr>
            </a:br>
            <a:r>
              <a:rPr lang="en"/>
              <a:t>(@simon-mo &amp; @LiuXiaoxuanPKU)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9" name="Google Shape;11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PagedAttention V2 </a:t>
            </a:r>
            <a:r>
              <a:rPr lang="en" sz="2000"/>
              <a:t>(by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@WoosukKwon</a:t>
            </a:r>
            <a:r>
              <a:rPr lang="en" sz="2000"/>
              <a:t>)</a:t>
            </a:r>
            <a:endParaRPr sz="2000"/>
          </a:p>
        </p:txBody>
      </p:sp>
      <p:sp>
        <p:nvSpPr>
          <p:cNvPr id="335" name="Google Shape;335;p46"/>
          <p:cNvSpPr/>
          <p:nvPr/>
        </p:nvSpPr>
        <p:spPr>
          <a:xfrm>
            <a:off x="195650" y="1373400"/>
            <a:ext cx="4224000" cy="2764500"/>
          </a:xfrm>
          <a:prstGeom prst="roundRect">
            <a:avLst>
              <a:gd fmla="val 609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GPU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6" name="Google Shape;336;p46"/>
          <p:cNvSpPr/>
          <p:nvPr/>
        </p:nvSpPr>
        <p:spPr>
          <a:xfrm>
            <a:off x="379000" y="1670675"/>
            <a:ext cx="1798200" cy="711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SM 0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7" name="Google Shape;337;p46"/>
          <p:cNvSpPr/>
          <p:nvPr/>
        </p:nvSpPr>
        <p:spPr>
          <a:xfrm>
            <a:off x="2445700" y="1670675"/>
            <a:ext cx="1798200" cy="711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SM 1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8" name="Google Shape;338;p46"/>
          <p:cNvSpPr/>
          <p:nvPr/>
        </p:nvSpPr>
        <p:spPr>
          <a:xfrm>
            <a:off x="375200" y="2488975"/>
            <a:ext cx="1798200" cy="711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SM 2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9" name="Google Shape;339;p46"/>
          <p:cNvSpPr/>
          <p:nvPr/>
        </p:nvSpPr>
        <p:spPr>
          <a:xfrm>
            <a:off x="2441900" y="2488975"/>
            <a:ext cx="1798200" cy="711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SM 3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340" name="Google Shape;340;p46"/>
          <p:cNvGraphicFramePr/>
          <p:nvPr/>
        </p:nvGraphicFramePr>
        <p:xfrm>
          <a:off x="714000" y="214938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{1566BB36-C54B-47A9-AE99-E21F3241E3E7}</a:tableStyleId>
              </a:tblPr>
              <a:tblGrid>
                <a:gridCol w="200000"/>
                <a:gridCol w="200000"/>
                <a:gridCol w="200000"/>
                <a:gridCol w="200000"/>
                <a:gridCol w="200000"/>
                <a:gridCol w="200000"/>
                <a:gridCol w="200000"/>
              </a:tblGrid>
              <a:tr h="11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2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3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4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5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6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41" name="Google Shape;341;p46"/>
          <p:cNvSpPr/>
          <p:nvPr/>
        </p:nvSpPr>
        <p:spPr>
          <a:xfrm>
            <a:off x="2441900" y="3307275"/>
            <a:ext cx="1798200" cy="711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SM 5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2" name="Google Shape;342;p46"/>
          <p:cNvSpPr/>
          <p:nvPr/>
        </p:nvSpPr>
        <p:spPr>
          <a:xfrm>
            <a:off x="375200" y="3307275"/>
            <a:ext cx="1798200" cy="711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SM 4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3" name="Google Shape;343;p46"/>
          <p:cNvSpPr txBox="1"/>
          <p:nvPr/>
        </p:nvSpPr>
        <p:spPr>
          <a:xfrm>
            <a:off x="369513" y="2132724"/>
            <a:ext cx="371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KV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4" name="Google Shape;344;p46"/>
          <p:cNvSpPr txBox="1"/>
          <p:nvPr/>
        </p:nvSpPr>
        <p:spPr>
          <a:xfrm>
            <a:off x="369513" y="1925449"/>
            <a:ext cx="371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Q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345" name="Google Shape;345;p46"/>
          <p:cNvGraphicFramePr/>
          <p:nvPr/>
        </p:nvGraphicFramePr>
        <p:xfrm>
          <a:off x="714000" y="19421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{1566BB36-C54B-47A9-AE99-E21F3241E3E7}</a:tableStyleId>
              </a:tblPr>
              <a:tblGrid>
                <a:gridCol w="200150"/>
              </a:tblGrid>
              <a:tr h="1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6" name="Google Shape;346;p46"/>
          <p:cNvGraphicFramePr/>
          <p:nvPr/>
        </p:nvGraphicFramePr>
        <p:xfrm>
          <a:off x="2916588" y="214938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{1566BB36-C54B-47A9-AE99-E21F3241E3E7}</a:tableStyleId>
              </a:tblPr>
              <a:tblGrid>
                <a:gridCol w="200150"/>
                <a:gridCol w="200150"/>
                <a:gridCol w="200150"/>
                <a:gridCol w="200150"/>
              </a:tblGrid>
              <a:tr h="11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2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3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347" name="Google Shape;347;p46"/>
          <p:cNvSpPr txBox="1"/>
          <p:nvPr/>
        </p:nvSpPr>
        <p:spPr>
          <a:xfrm>
            <a:off x="2572100" y="2132724"/>
            <a:ext cx="371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KV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8" name="Google Shape;348;p46"/>
          <p:cNvSpPr txBox="1"/>
          <p:nvPr/>
        </p:nvSpPr>
        <p:spPr>
          <a:xfrm>
            <a:off x="2572100" y="1925449"/>
            <a:ext cx="371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Q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349" name="Google Shape;349;p46"/>
          <p:cNvGraphicFramePr/>
          <p:nvPr/>
        </p:nvGraphicFramePr>
        <p:xfrm>
          <a:off x="2916588" y="19421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{1566BB36-C54B-47A9-AE99-E21F3241E3E7}</a:tableStyleId>
              </a:tblPr>
              <a:tblGrid>
                <a:gridCol w="200150"/>
              </a:tblGrid>
              <a:tr h="1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350" name="Google Shape;350;p46"/>
          <p:cNvSpPr txBox="1"/>
          <p:nvPr/>
        </p:nvSpPr>
        <p:spPr>
          <a:xfrm>
            <a:off x="195650" y="920710"/>
            <a:ext cx="4224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PagedAttention v1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: 1 SM per sequence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1" name="Google Shape;351;p46"/>
          <p:cNvSpPr/>
          <p:nvPr/>
        </p:nvSpPr>
        <p:spPr>
          <a:xfrm>
            <a:off x="4742150" y="1373200"/>
            <a:ext cx="4224000" cy="2764500"/>
          </a:xfrm>
          <a:prstGeom prst="roundRect">
            <a:avLst>
              <a:gd fmla="val 609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GPU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2" name="Google Shape;352;p46"/>
          <p:cNvSpPr/>
          <p:nvPr/>
        </p:nvSpPr>
        <p:spPr>
          <a:xfrm>
            <a:off x="4925500" y="1670675"/>
            <a:ext cx="1798200" cy="711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SM 0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3" name="Google Shape;353;p46"/>
          <p:cNvSpPr/>
          <p:nvPr/>
        </p:nvSpPr>
        <p:spPr>
          <a:xfrm>
            <a:off x="6992200" y="1670675"/>
            <a:ext cx="1798200" cy="711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SM 1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4" name="Google Shape;354;p46"/>
          <p:cNvSpPr/>
          <p:nvPr/>
        </p:nvSpPr>
        <p:spPr>
          <a:xfrm>
            <a:off x="4921700" y="2488975"/>
            <a:ext cx="1798200" cy="711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SM 2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5" name="Google Shape;355;p46"/>
          <p:cNvSpPr/>
          <p:nvPr/>
        </p:nvSpPr>
        <p:spPr>
          <a:xfrm>
            <a:off x="6988400" y="2488975"/>
            <a:ext cx="1798200" cy="711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SM 3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6" name="Google Shape;356;p46"/>
          <p:cNvSpPr/>
          <p:nvPr/>
        </p:nvSpPr>
        <p:spPr>
          <a:xfrm>
            <a:off x="4921700" y="3307275"/>
            <a:ext cx="1798200" cy="711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SM 4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7" name="Google Shape;357;p46"/>
          <p:cNvSpPr/>
          <p:nvPr/>
        </p:nvSpPr>
        <p:spPr>
          <a:xfrm>
            <a:off x="6988400" y="3307275"/>
            <a:ext cx="1798200" cy="711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SM 5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358" name="Google Shape;358;p46"/>
          <p:cNvGraphicFramePr/>
          <p:nvPr/>
        </p:nvGraphicFramePr>
        <p:xfrm>
          <a:off x="5293038" y="214938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{1566BB36-C54B-47A9-AE99-E21F3241E3E7}</a:tableStyleId>
              </a:tblPr>
              <a:tblGrid>
                <a:gridCol w="200000"/>
                <a:gridCol w="200000"/>
              </a:tblGrid>
              <a:tr h="11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59" name="Google Shape;359;p46"/>
          <p:cNvSpPr txBox="1"/>
          <p:nvPr/>
        </p:nvSpPr>
        <p:spPr>
          <a:xfrm>
            <a:off x="4948550" y="2132724"/>
            <a:ext cx="371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KV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0" name="Google Shape;360;p46"/>
          <p:cNvSpPr txBox="1"/>
          <p:nvPr/>
        </p:nvSpPr>
        <p:spPr>
          <a:xfrm>
            <a:off x="4948550" y="1925449"/>
            <a:ext cx="371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Q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361" name="Google Shape;361;p46"/>
          <p:cNvGraphicFramePr/>
          <p:nvPr/>
        </p:nvGraphicFramePr>
        <p:xfrm>
          <a:off x="5293038" y="19421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{1566BB36-C54B-47A9-AE99-E21F3241E3E7}</a:tableStyleId>
              </a:tblPr>
              <a:tblGrid>
                <a:gridCol w="200150"/>
              </a:tblGrid>
              <a:tr h="1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2" name="Google Shape;362;p46"/>
          <p:cNvGraphicFramePr/>
          <p:nvPr/>
        </p:nvGraphicFramePr>
        <p:xfrm>
          <a:off x="7463088" y="214938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{1566BB36-C54B-47A9-AE99-E21F3241E3E7}</a:tableStyleId>
              </a:tblPr>
              <a:tblGrid>
                <a:gridCol w="200150"/>
                <a:gridCol w="200150"/>
              </a:tblGrid>
              <a:tr h="11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363" name="Google Shape;363;p46"/>
          <p:cNvSpPr txBox="1"/>
          <p:nvPr/>
        </p:nvSpPr>
        <p:spPr>
          <a:xfrm>
            <a:off x="7118600" y="2132724"/>
            <a:ext cx="371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KV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4" name="Google Shape;364;p46"/>
          <p:cNvSpPr txBox="1"/>
          <p:nvPr/>
        </p:nvSpPr>
        <p:spPr>
          <a:xfrm>
            <a:off x="7118600" y="1925449"/>
            <a:ext cx="371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Q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365" name="Google Shape;365;p46"/>
          <p:cNvGraphicFramePr/>
          <p:nvPr/>
        </p:nvGraphicFramePr>
        <p:xfrm>
          <a:off x="7463088" y="19421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{1566BB36-C54B-47A9-AE99-E21F3241E3E7}</a:tableStyleId>
              </a:tblPr>
              <a:tblGrid>
                <a:gridCol w="200150"/>
              </a:tblGrid>
              <a:tr h="1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366" name="Google Shape;366;p46"/>
          <p:cNvSpPr txBox="1"/>
          <p:nvPr/>
        </p:nvSpPr>
        <p:spPr>
          <a:xfrm>
            <a:off x="4635225" y="920710"/>
            <a:ext cx="44379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PagedAttention v2</a:t>
            </a:r>
            <a:r>
              <a:rPr b="1" lang="en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: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1 SM per </a:t>
            </a:r>
            <a:r>
              <a:rPr i="1" lang="en">
                <a:latin typeface="Lexend"/>
                <a:ea typeface="Lexend"/>
                <a:cs typeface="Lexend"/>
                <a:sym typeface="Lexend"/>
              </a:rPr>
              <a:t>sequence partition</a:t>
            </a:r>
            <a:endParaRPr i="1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367" name="Google Shape;367;p46"/>
          <p:cNvGraphicFramePr/>
          <p:nvPr/>
        </p:nvGraphicFramePr>
        <p:xfrm>
          <a:off x="5293038" y="29615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{1566BB36-C54B-47A9-AE99-E21F3241E3E7}</a:tableStyleId>
              </a:tblPr>
              <a:tblGrid>
                <a:gridCol w="200000"/>
                <a:gridCol w="200000"/>
              </a:tblGrid>
              <a:tr h="11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2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3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68" name="Google Shape;368;p46"/>
          <p:cNvSpPr txBox="1"/>
          <p:nvPr/>
        </p:nvSpPr>
        <p:spPr>
          <a:xfrm>
            <a:off x="4948550" y="2944849"/>
            <a:ext cx="371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KV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9" name="Google Shape;369;p46"/>
          <p:cNvSpPr txBox="1"/>
          <p:nvPr/>
        </p:nvSpPr>
        <p:spPr>
          <a:xfrm>
            <a:off x="4948550" y="2737574"/>
            <a:ext cx="371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Q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370" name="Google Shape;370;p46"/>
          <p:cNvGraphicFramePr/>
          <p:nvPr/>
        </p:nvGraphicFramePr>
        <p:xfrm>
          <a:off x="5293038" y="27542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{1566BB36-C54B-47A9-AE99-E21F3241E3E7}</a:tableStyleId>
              </a:tblPr>
              <a:tblGrid>
                <a:gridCol w="200150"/>
              </a:tblGrid>
              <a:tr h="1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1" name="Google Shape;371;p46"/>
          <p:cNvGraphicFramePr/>
          <p:nvPr/>
        </p:nvGraphicFramePr>
        <p:xfrm>
          <a:off x="5293038" y="380233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{1566BB36-C54B-47A9-AE99-E21F3241E3E7}</a:tableStyleId>
              </a:tblPr>
              <a:tblGrid>
                <a:gridCol w="200000"/>
                <a:gridCol w="200000"/>
              </a:tblGrid>
              <a:tr h="11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4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5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72" name="Google Shape;372;p46"/>
          <p:cNvSpPr txBox="1"/>
          <p:nvPr/>
        </p:nvSpPr>
        <p:spPr>
          <a:xfrm>
            <a:off x="4948550" y="3785674"/>
            <a:ext cx="371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KV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3" name="Google Shape;373;p46"/>
          <p:cNvSpPr txBox="1"/>
          <p:nvPr/>
        </p:nvSpPr>
        <p:spPr>
          <a:xfrm>
            <a:off x="4948550" y="3578399"/>
            <a:ext cx="371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Q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374" name="Google Shape;374;p46"/>
          <p:cNvGraphicFramePr/>
          <p:nvPr/>
        </p:nvGraphicFramePr>
        <p:xfrm>
          <a:off x="5293038" y="35950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{1566BB36-C54B-47A9-AE99-E21F3241E3E7}</a:tableStyleId>
              </a:tblPr>
              <a:tblGrid>
                <a:gridCol w="200150"/>
              </a:tblGrid>
              <a:tr h="1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5" name="Google Shape;375;p46"/>
          <p:cNvGraphicFramePr/>
          <p:nvPr/>
        </p:nvGraphicFramePr>
        <p:xfrm>
          <a:off x="7463088" y="37856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{1566BB36-C54B-47A9-AE99-E21F3241E3E7}</a:tableStyleId>
              </a:tblPr>
              <a:tblGrid>
                <a:gridCol w="200000"/>
              </a:tblGrid>
              <a:tr h="11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6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76" name="Google Shape;376;p46"/>
          <p:cNvSpPr txBox="1"/>
          <p:nvPr/>
        </p:nvSpPr>
        <p:spPr>
          <a:xfrm>
            <a:off x="7118600" y="3768999"/>
            <a:ext cx="371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KV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7" name="Google Shape;377;p46"/>
          <p:cNvSpPr txBox="1"/>
          <p:nvPr/>
        </p:nvSpPr>
        <p:spPr>
          <a:xfrm>
            <a:off x="7118600" y="3561724"/>
            <a:ext cx="371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Q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378" name="Google Shape;378;p46"/>
          <p:cNvGraphicFramePr/>
          <p:nvPr/>
        </p:nvGraphicFramePr>
        <p:xfrm>
          <a:off x="7463088" y="35783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{1566BB36-C54B-47A9-AE99-E21F3241E3E7}</a:tableStyleId>
              </a:tblPr>
              <a:tblGrid>
                <a:gridCol w="200150"/>
              </a:tblGrid>
              <a:tr h="1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9" name="Google Shape;379;p46"/>
          <p:cNvGraphicFramePr/>
          <p:nvPr/>
        </p:nvGraphicFramePr>
        <p:xfrm>
          <a:off x="7463088" y="29675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{1566BB36-C54B-47A9-AE99-E21F3241E3E7}</a:tableStyleId>
              </a:tblPr>
              <a:tblGrid>
                <a:gridCol w="200150"/>
                <a:gridCol w="200150"/>
              </a:tblGrid>
              <a:tr h="11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2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3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380" name="Google Shape;380;p46"/>
          <p:cNvSpPr txBox="1"/>
          <p:nvPr/>
        </p:nvSpPr>
        <p:spPr>
          <a:xfrm>
            <a:off x="7118600" y="2950861"/>
            <a:ext cx="371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KV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1" name="Google Shape;381;p46"/>
          <p:cNvSpPr txBox="1"/>
          <p:nvPr/>
        </p:nvSpPr>
        <p:spPr>
          <a:xfrm>
            <a:off x="7118600" y="2743586"/>
            <a:ext cx="371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Q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382" name="Google Shape;382;p46"/>
          <p:cNvGraphicFramePr/>
          <p:nvPr/>
        </p:nvGraphicFramePr>
        <p:xfrm>
          <a:off x="7463088" y="27602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{1566BB36-C54B-47A9-AE99-E21F3241E3E7}</a:tableStyleId>
              </a:tblPr>
              <a:tblGrid>
                <a:gridCol w="200150"/>
              </a:tblGrid>
              <a:tr h="1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cxnSp>
        <p:nvCxnSpPr>
          <p:cNvPr id="383" name="Google Shape;383;p46"/>
          <p:cNvCxnSpPr/>
          <p:nvPr/>
        </p:nvCxnSpPr>
        <p:spPr>
          <a:xfrm>
            <a:off x="4580875" y="955650"/>
            <a:ext cx="0" cy="333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" name="Google Shape;384;p46"/>
          <p:cNvSpPr txBox="1"/>
          <p:nvPr/>
        </p:nvSpPr>
        <p:spPr>
          <a:xfrm>
            <a:off x="1935550" y="4343025"/>
            <a:ext cx="5182800" cy="524100"/>
          </a:xfrm>
          <a:prstGeom prst="rect">
            <a:avLst/>
          </a:prstGeom>
          <a:solidFill>
            <a:srgbClr val="EAF2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K</a:t>
            </a: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ernel speedup:</a:t>
            </a: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3.7x</a:t>
            </a: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on A100, </a:t>
            </a:r>
            <a:r>
              <a:rPr lang="en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7.4x</a:t>
            </a: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on H100 for long input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E2E speedup:</a:t>
            </a: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15%</a:t>
            </a: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on H100 with LLaMA-13B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5" name="Google Shape;38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 Graph </a:t>
            </a:r>
            <a:r>
              <a:rPr lang="en" sz="2000"/>
              <a:t>(by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@scv119</a:t>
            </a:r>
            <a:r>
              <a:rPr lang="en" sz="2000"/>
              <a:t> from Anyscale and </a:t>
            </a:r>
            <a:r>
              <a:rPr lang="en" sz="2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@WoosukKwon</a:t>
            </a:r>
            <a:r>
              <a:rPr lang="en" sz="2000"/>
              <a:t>)</a:t>
            </a:r>
            <a:endParaRPr sz="2000"/>
          </a:p>
        </p:txBody>
      </p:sp>
      <p:cxnSp>
        <p:nvCxnSpPr>
          <p:cNvPr id="391" name="Google Shape;391;p47"/>
          <p:cNvCxnSpPr/>
          <p:nvPr/>
        </p:nvCxnSpPr>
        <p:spPr>
          <a:xfrm>
            <a:off x="986100" y="2714225"/>
            <a:ext cx="7636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2" name="Google Shape;392;p47"/>
          <p:cNvSpPr txBox="1"/>
          <p:nvPr/>
        </p:nvSpPr>
        <p:spPr>
          <a:xfrm>
            <a:off x="8224800" y="2714225"/>
            <a:ext cx="7056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Time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93" name="Google Shape;393;p47"/>
          <p:cNvCxnSpPr/>
          <p:nvPr/>
        </p:nvCxnSpPr>
        <p:spPr>
          <a:xfrm>
            <a:off x="986100" y="1347125"/>
            <a:ext cx="7621200" cy="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47"/>
          <p:cNvCxnSpPr/>
          <p:nvPr/>
        </p:nvCxnSpPr>
        <p:spPr>
          <a:xfrm>
            <a:off x="990000" y="1665725"/>
            <a:ext cx="7621200" cy="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47"/>
          <p:cNvCxnSpPr/>
          <p:nvPr/>
        </p:nvCxnSpPr>
        <p:spPr>
          <a:xfrm>
            <a:off x="984150" y="1795175"/>
            <a:ext cx="7621200" cy="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47"/>
          <p:cNvCxnSpPr/>
          <p:nvPr/>
        </p:nvCxnSpPr>
        <p:spPr>
          <a:xfrm>
            <a:off x="988050" y="2266175"/>
            <a:ext cx="7621200" cy="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7" name="Google Shape;397;p47"/>
          <p:cNvSpPr txBox="1"/>
          <p:nvPr/>
        </p:nvSpPr>
        <p:spPr>
          <a:xfrm>
            <a:off x="249625" y="1336925"/>
            <a:ext cx="7056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CPU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8" name="Google Shape;398;p47"/>
          <p:cNvSpPr txBox="1"/>
          <p:nvPr/>
        </p:nvSpPr>
        <p:spPr>
          <a:xfrm>
            <a:off x="249625" y="1866475"/>
            <a:ext cx="7056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GPU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9" name="Google Shape;399;p47"/>
          <p:cNvSpPr/>
          <p:nvPr/>
        </p:nvSpPr>
        <p:spPr>
          <a:xfrm>
            <a:off x="1214100" y="1371475"/>
            <a:ext cx="2025300" cy="2586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torch.nn.Linear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0" name="Google Shape;400;p47"/>
          <p:cNvSpPr/>
          <p:nvPr/>
        </p:nvSpPr>
        <p:spPr>
          <a:xfrm>
            <a:off x="3305100" y="1848275"/>
            <a:ext cx="1027800" cy="3648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matmul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kernel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Google Shape;401;p47"/>
          <p:cNvSpPr/>
          <p:nvPr/>
        </p:nvSpPr>
        <p:spPr>
          <a:xfrm>
            <a:off x="3264100" y="1377125"/>
            <a:ext cx="2025300" cy="258600"/>
          </a:xfrm>
          <a:prstGeom prst="roundRect">
            <a:avLst>
              <a:gd fmla="val 16667" name="adj"/>
            </a:avLst>
          </a:prstGeom>
          <a:solidFill>
            <a:srgbClr val="70AD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torch.nn.GELU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2" name="Google Shape;402;p47"/>
          <p:cNvSpPr/>
          <p:nvPr/>
        </p:nvSpPr>
        <p:spPr>
          <a:xfrm>
            <a:off x="5314100" y="1377125"/>
            <a:ext cx="2025300" cy="2586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torch.nn.Linear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03" name="Google Shape;403;p47"/>
          <p:cNvCxnSpPr>
            <a:endCxn id="400" idx="1"/>
          </p:cNvCxnSpPr>
          <p:nvPr/>
        </p:nvCxnSpPr>
        <p:spPr>
          <a:xfrm>
            <a:off x="3026100" y="1629875"/>
            <a:ext cx="279000" cy="400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p47"/>
          <p:cNvCxnSpPr>
            <a:endCxn id="405" idx="1"/>
          </p:cNvCxnSpPr>
          <p:nvPr/>
        </p:nvCxnSpPr>
        <p:spPr>
          <a:xfrm>
            <a:off x="5101525" y="1637675"/>
            <a:ext cx="233400" cy="39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none"/>
            <a:tailEnd len="med" w="med" type="triangle"/>
          </a:ln>
        </p:spPr>
      </p:cxnSp>
      <p:sp>
        <p:nvSpPr>
          <p:cNvPr id="406" name="Google Shape;406;p47"/>
          <p:cNvSpPr/>
          <p:nvPr/>
        </p:nvSpPr>
        <p:spPr>
          <a:xfrm>
            <a:off x="7364750" y="1848475"/>
            <a:ext cx="1027800" cy="3648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matmul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kernel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07" name="Google Shape;407;p47"/>
          <p:cNvCxnSpPr>
            <a:endCxn id="406" idx="1"/>
          </p:cNvCxnSpPr>
          <p:nvPr/>
        </p:nvCxnSpPr>
        <p:spPr>
          <a:xfrm>
            <a:off x="7085750" y="1630075"/>
            <a:ext cx="279000" cy="400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none"/>
            <a:tailEnd len="med" w="med" type="triangle"/>
          </a:ln>
        </p:spPr>
      </p:cxnSp>
      <p:sp>
        <p:nvSpPr>
          <p:cNvPr id="405" name="Google Shape;405;p47"/>
          <p:cNvSpPr/>
          <p:nvPr/>
        </p:nvSpPr>
        <p:spPr>
          <a:xfrm>
            <a:off x="5334925" y="1848275"/>
            <a:ext cx="651600" cy="364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gelu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kernel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" name="Google Shape;408;p47"/>
          <p:cNvSpPr/>
          <p:nvPr/>
        </p:nvSpPr>
        <p:spPr>
          <a:xfrm rot="-5400000">
            <a:off x="2170450" y="234551"/>
            <a:ext cx="119700" cy="2018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7"/>
          <p:cNvSpPr txBox="1"/>
          <p:nvPr/>
        </p:nvSpPr>
        <p:spPr>
          <a:xfrm>
            <a:off x="992800" y="849925"/>
            <a:ext cx="24750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Python/PyTorch overhead</a:t>
            </a:r>
            <a:endParaRPr>
              <a:solidFill>
                <a:srgbClr val="A64D7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0" name="Google Shape;410;p47"/>
          <p:cNvSpPr/>
          <p:nvPr/>
        </p:nvSpPr>
        <p:spPr>
          <a:xfrm rot="5400000">
            <a:off x="4767200" y="1894025"/>
            <a:ext cx="119700" cy="974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7"/>
          <p:cNvSpPr/>
          <p:nvPr/>
        </p:nvSpPr>
        <p:spPr>
          <a:xfrm rot="5400000">
            <a:off x="6615350" y="1709375"/>
            <a:ext cx="119700" cy="1343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7"/>
          <p:cNvSpPr txBox="1"/>
          <p:nvPr/>
        </p:nvSpPr>
        <p:spPr>
          <a:xfrm>
            <a:off x="4423850" y="2386975"/>
            <a:ext cx="806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Idle</a:t>
            </a:r>
            <a:endParaRPr>
              <a:solidFill>
                <a:srgbClr val="A64D7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3" name="Google Shape;413;p47"/>
          <p:cNvSpPr txBox="1"/>
          <p:nvPr/>
        </p:nvSpPr>
        <p:spPr>
          <a:xfrm>
            <a:off x="6272000" y="2386975"/>
            <a:ext cx="806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Idle</a:t>
            </a:r>
            <a:endParaRPr>
              <a:solidFill>
                <a:srgbClr val="A64D7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4" name="Google Shape;414;p47"/>
          <p:cNvSpPr txBox="1"/>
          <p:nvPr/>
        </p:nvSpPr>
        <p:spPr>
          <a:xfrm>
            <a:off x="205750" y="1891025"/>
            <a:ext cx="8792400" cy="477600"/>
          </a:xfrm>
          <a:prstGeom prst="rect">
            <a:avLst/>
          </a:prstGeom>
          <a:solidFill>
            <a:srgbClr val="FFE8E8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Python/PyTorch overhead takes up to </a:t>
            </a:r>
            <a:r>
              <a:rPr b="1" lang="en" sz="2200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50%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of overall latency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15" name="Google Shape;415;p47"/>
          <p:cNvGrpSpPr/>
          <p:nvPr/>
        </p:nvGrpSpPr>
        <p:grpSpPr>
          <a:xfrm>
            <a:off x="249625" y="2913619"/>
            <a:ext cx="8680775" cy="2034406"/>
            <a:chOff x="249625" y="2913619"/>
            <a:chExt cx="8680775" cy="2034406"/>
          </a:xfrm>
        </p:grpSpPr>
        <p:cxnSp>
          <p:nvCxnSpPr>
            <p:cNvPr id="416" name="Google Shape;416;p47"/>
            <p:cNvCxnSpPr/>
            <p:nvPr/>
          </p:nvCxnSpPr>
          <p:spPr>
            <a:xfrm>
              <a:off x="986100" y="4619225"/>
              <a:ext cx="7636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7" name="Google Shape;417;p47"/>
            <p:cNvCxnSpPr/>
            <p:nvPr/>
          </p:nvCxnSpPr>
          <p:spPr>
            <a:xfrm>
              <a:off x="986100" y="3556925"/>
              <a:ext cx="7621200" cy="0"/>
            </a:xfrm>
            <a:prstGeom prst="straightConnector1">
              <a:avLst/>
            </a:prstGeom>
            <a:noFill/>
            <a:ln cap="flat" cmpd="sng" w="19050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8" name="Google Shape;418;p47"/>
            <p:cNvCxnSpPr/>
            <p:nvPr/>
          </p:nvCxnSpPr>
          <p:spPr>
            <a:xfrm>
              <a:off x="990000" y="3875525"/>
              <a:ext cx="7621200" cy="0"/>
            </a:xfrm>
            <a:prstGeom prst="straightConnector1">
              <a:avLst/>
            </a:prstGeom>
            <a:noFill/>
            <a:ln cap="flat" cmpd="sng" w="19050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" name="Google Shape;419;p47"/>
            <p:cNvCxnSpPr/>
            <p:nvPr/>
          </p:nvCxnSpPr>
          <p:spPr>
            <a:xfrm>
              <a:off x="984150" y="4004975"/>
              <a:ext cx="7621200" cy="0"/>
            </a:xfrm>
            <a:prstGeom prst="straightConnector1">
              <a:avLst/>
            </a:prstGeom>
            <a:noFill/>
            <a:ln cap="flat" cmpd="sng" w="19050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47"/>
            <p:cNvCxnSpPr/>
            <p:nvPr/>
          </p:nvCxnSpPr>
          <p:spPr>
            <a:xfrm>
              <a:off x="988050" y="4475975"/>
              <a:ext cx="7621200" cy="0"/>
            </a:xfrm>
            <a:prstGeom prst="straightConnector1">
              <a:avLst/>
            </a:prstGeom>
            <a:noFill/>
            <a:ln cap="flat" cmpd="sng" w="19050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1" name="Google Shape;421;p47"/>
            <p:cNvSpPr txBox="1"/>
            <p:nvPr/>
          </p:nvSpPr>
          <p:spPr>
            <a:xfrm>
              <a:off x="249625" y="3546725"/>
              <a:ext cx="705600" cy="32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Lexend"/>
                  <a:ea typeface="Lexend"/>
                  <a:cs typeface="Lexend"/>
                  <a:sym typeface="Lexend"/>
                </a:rPr>
                <a:t>CPU</a:t>
              </a:r>
              <a:endParaRPr sz="18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22" name="Google Shape;422;p47"/>
            <p:cNvSpPr txBox="1"/>
            <p:nvPr/>
          </p:nvSpPr>
          <p:spPr>
            <a:xfrm>
              <a:off x="249625" y="4076275"/>
              <a:ext cx="705600" cy="32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Lexend"/>
                  <a:ea typeface="Lexend"/>
                  <a:cs typeface="Lexend"/>
                  <a:sym typeface="Lexend"/>
                </a:rPr>
                <a:t>GPU</a:t>
              </a:r>
              <a:endParaRPr sz="18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23" name="Google Shape;423;p47"/>
            <p:cNvSpPr/>
            <p:nvPr/>
          </p:nvSpPr>
          <p:spPr>
            <a:xfrm>
              <a:off x="1214100" y="3581275"/>
              <a:ext cx="451500" cy="2586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24" name="Google Shape;424;p47"/>
            <p:cNvSpPr/>
            <p:nvPr/>
          </p:nvSpPr>
          <p:spPr>
            <a:xfrm>
              <a:off x="1744826" y="4063925"/>
              <a:ext cx="1027800" cy="3648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matmul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kernel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25" name="Google Shape;425;p47"/>
            <p:cNvSpPr/>
            <p:nvPr/>
          </p:nvSpPr>
          <p:spPr>
            <a:xfrm>
              <a:off x="1702750" y="3586925"/>
              <a:ext cx="451500" cy="258600"/>
            </a:xfrm>
            <a:prstGeom prst="roundRect">
              <a:avLst>
                <a:gd fmla="val 16667" name="adj"/>
              </a:avLst>
            </a:prstGeom>
            <a:solidFill>
              <a:srgbClr val="70AD4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26" name="Google Shape;426;p47"/>
            <p:cNvCxnSpPr>
              <a:endCxn id="424" idx="1"/>
            </p:cNvCxnSpPr>
            <p:nvPr/>
          </p:nvCxnSpPr>
          <p:spPr>
            <a:xfrm>
              <a:off x="1565126" y="3835025"/>
              <a:ext cx="179700" cy="411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lgDash"/>
              <a:round/>
              <a:headEnd len="med" w="med" type="none"/>
              <a:tailEnd len="med" w="med" type="triangle"/>
            </a:ln>
          </p:spPr>
        </p:cxnSp>
        <p:cxnSp>
          <p:nvCxnSpPr>
            <p:cNvPr id="427" name="Google Shape;427;p47"/>
            <p:cNvCxnSpPr>
              <a:endCxn id="428" idx="1"/>
            </p:cNvCxnSpPr>
            <p:nvPr/>
          </p:nvCxnSpPr>
          <p:spPr>
            <a:xfrm>
              <a:off x="2094787" y="3854375"/>
              <a:ext cx="713700" cy="386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lgDash"/>
              <a:round/>
              <a:headEnd len="med" w="med" type="none"/>
              <a:tailEnd len="med" w="med" type="triangle"/>
            </a:ln>
          </p:spPr>
        </p:cxnSp>
        <p:sp>
          <p:nvSpPr>
            <p:cNvPr id="429" name="Google Shape;429;p47"/>
            <p:cNvSpPr/>
            <p:nvPr/>
          </p:nvSpPr>
          <p:spPr>
            <a:xfrm>
              <a:off x="3495925" y="4063925"/>
              <a:ext cx="1027800" cy="3648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matmul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kernel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28" name="Google Shape;428;p47"/>
            <p:cNvSpPr/>
            <p:nvPr/>
          </p:nvSpPr>
          <p:spPr>
            <a:xfrm>
              <a:off x="2808487" y="4058075"/>
              <a:ext cx="651600" cy="3648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gelu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kernel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30" name="Google Shape;430;p47"/>
            <p:cNvSpPr/>
            <p:nvPr/>
          </p:nvSpPr>
          <p:spPr>
            <a:xfrm>
              <a:off x="2191400" y="3586925"/>
              <a:ext cx="451500" cy="2586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31" name="Google Shape;431;p47"/>
            <p:cNvCxnSpPr>
              <a:endCxn id="429" idx="1"/>
            </p:cNvCxnSpPr>
            <p:nvPr/>
          </p:nvCxnSpPr>
          <p:spPr>
            <a:xfrm>
              <a:off x="2593225" y="3850625"/>
              <a:ext cx="902700" cy="395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lgDash"/>
              <a:round/>
              <a:headEnd len="med" w="med" type="none"/>
              <a:tailEnd len="med" w="med" type="triangle"/>
            </a:ln>
          </p:spPr>
        </p:cxnSp>
        <p:sp>
          <p:nvSpPr>
            <p:cNvPr id="432" name="Google Shape;432;p47"/>
            <p:cNvSpPr/>
            <p:nvPr/>
          </p:nvSpPr>
          <p:spPr>
            <a:xfrm rot="-5400000">
              <a:off x="1864750" y="2750050"/>
              <a:ext cx="119700" cy="14067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A64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7"/>
            <p:cNvSpPr txBox="1"/>
            <p:nvPr/>
          </p:nvSpPr>
          <p:spPr>
            <a:xfrm>
              <a:off x="8224800" y="4619225"/>
              <a:ext cx="705600" cy="32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Time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pic>
          <p:nvPicPr>
            <p:cNvPr id="434" name="Google Shape;434;p47"/>
            <p:cNvPicPr preferRelativeResize="0"/>
            <p:nvPr/>
          </p:nvPicPr>
          <p:blipFill rotWithShape="1">
            <a:blip r:embed="rId5">
              <a:alphaModFix/>
            </a:blip>
            <a:srcRect b="17670" l="0" r="54934" t="8425"/>
            <a:stretch/>
          </p:blipFill>
          <p:spPr>
            <a:xfrm>
              <a:off x="1607163" y="2913619"/>
              <a:ext cx="651601" cy="4605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5" name="Google Shape;435;p47"/>
          <p:cNvSpPr txBox="1"/>
          <p:nvPr>
            <p:ph idx="1" type="body"/>
          </p:nvPr>
        </p:nvSpPr>
        <p:spPr>
          <a:xfrm>
            <a:off x="584825" y="4315775"/>
            <a:ext cx="7974300" cy="591900"/>
          </a:xfrm>
          <a:prstGeom prst="rect">
            <a:avLst/>
          </a:prstGeom>
          <a:solidFill>
            <a:srgbClr val="EAF2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41</a:t>
            </a:r>
            <a:r>
              <a:rPr b="1" lang="en">
                <a:solidFill>
                  <a:srgbClr val="FF0000"/>
                </a:solidFill>
              </a:rPr>
              <a:t>%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latency</a:t>
            </a:r>
            <a:r>
              <a:rPr lang="en">
                <a:solidFill>
                  <a:schemeClr val="dk1"/>
                </a:solidFill>
              </a:rPr>
              <a:t> reduction with </a:t>
            </a:r>
            <a:r>
              <a:rPr lang="en">
                <a:solidFill>
                  <a:schemeClr val="dk1"/>
                </a:solidFill>
              </a:rPr>
              <a:t>Phi-2 (2.7B)</a:t>
            </a:r>
            <a:r>
              <a:rPr lang="en">
                <a:solidFill>
                  <a:schemeClr val="dk1"/>
                </a:solidFill>
              </a:rPr>
              <a:t> on A100 80G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6" name="Google Shape;43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Runtime Optimization </a:t>
            </a:r>
            <a:r>
              <a:rPr lang="en" sz="2000"/>
              <a:t>(by </a:t>
            </a:r>
            <a:r>
              <a:rPr lang="en" sz="2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@zhuohan123</a:t>
            </a:r>
            <a:r>
              <a:rPr lang="en" sz="2000"/>
              <a:t>)</a:t>
            </a:r>
            <a:r>
              <a:rPr lang="en"/>
              <a:t> </a:t>
            </a:r>
            <a:endParaRPr/>
          </a:p>
        </p:txBody>
      </p:sp>
      <p:sp>
        <p:nvSpPr>
          <p:cNvPr id="442" name="Google Shape;442;p48"/>
          <p:cNvSpPr/>
          <p:nvPr/>
        </p:nvSpPr>
        <p:spPr>
          <a:xfrm>
            <a:off x="1705265" y="1320400"/>
            <a:ext cx="1759800" cy="390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LLM Engine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(Ray driver process)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43" name="Google Shape;443;p48"/>
          <p:cNvCxnSpPr>
            <a:stCxn id="442" idx="2"/>
            <a:endCxn id="444" idx="0"/>
          </p:cNvCxnSpPr>
          <p:nvPr/>
        </p:nvCxnSpPr>
        <p:spPr>
          <a:xfrm flipH="1">
            <a:off x="1537865" y="1710400"/>
            <a:ext cx="1047300" cy="447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5" name="Google Shape;445;p48"/>
          <p:cNvCxnSpPr>
            <a:stCxn id="442" idx="2"/>
            <a:endCxn id="446" idx="0"/>
          </p:cNvCxnSpPr>
          <p:nvPr/>
        </p:nvCxnSpPr>
        <p:spPr>
          <a:xfrm>
            <a:off x="2585165" y="1710400"/>
            <a:ext cx="1047300" cy="447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7" name="Google Shape;447;p48"/>
          <p:cNvSpPr/>
          <p:nvPr/>
        </p:nvSpPr>
        <p:spPr>
          <a:xfrm>
            <a:off x="1705265" y="4303709"/>
            <a:ext cx="1759800" cy="390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LLM Engine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(Ray driver process)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48" name="Google Shape;448;p48"/>
          <p:cNvCxnSpPr>
            <a:stCxn id="444" idx="2"/>
            <a:endCxn id="447" idx="0"/>
          </p:cNvCxnSpPr>
          <p:nvPr/>
        </p:nvCxnSpPr>
        <p:spPr>
          <a:xfrm>
            <a:off x="1537875" y="3864009"/>
            <a:ext cx="1047300" cy="439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9" name="Google Shape;449;p48"/>
          <p:cNvCxnSpPr>
            <a:stCxn id="446" idx="2"/>
            <a:endCxn id="447" idx="0"/>
          </p:cNvCxnSpPr>
          <p:nvPr/>
        </p:nvCxnSpPr>
        <p:spPr>
          <a:xfrm flipH="1">
            <a:off x="2585287" y="3864009"/>
            <a:ext cx="1047300" cy="439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0" name="Google Shape;450;p48"/>
          <p:cNvSpPr txBox="1"/>
          <p:nvPr/>
        </p:nvSpPr>
        <p:spPr>
          <a:xfrm>
            <a:off x="2290417" y="2562074"/>
            <a:ext cx="5898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…</a:t>
            </a:r>
            <a:endParaRPr sz="32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51" name="Google Shape;451;p48"/>
          <p:cNvCxnSpPr/>
          <p:nvPr/>
        </p:nvCxnSpPr>
        <p:spPr>
          <a:xfrm>
            <a:off x="4654883" y="1152379"/>
            <a:ext cx="0" cy="326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4" name="Google Shape;444;p48"/>
          <p:cNvSpPr/>
          <p:nvPr/>
        </p:nvSpPr>
        <p:spPr>
          <a:xfrm>
            <a:off x="1052325" y="2157609"/>
            <a:ext cx="971100" cy="1706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Worker 0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(Ray actor)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6" name="Google Shape;446;p48"/>
          <p:cNvSpPr/>
          <p:nvPr/>
        </p:nvSpPr>
        <p:spPr>
          <a:xfrm>
            <a:off x="3147037" y="2157609"/>
            <a:ext cx="971100" cy="1706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Worker N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(Ray actor)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2" name="Google Shape;452;p48"/>
          <p:cNvSpPr/>
          <p:nvPr/>
        </p:nvSpPr>
        <p:spPr>
          <a:xfrm>
            <a:off x="1109305" y="2653192"/>
            <a:ext cx="857400" cy="20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Input prep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3" name="Google Shape;453;p48"/>
          <p:cNvSpPr/>
          <p:nvPr/>
        </p:nvSpPr>
        <p:spPr>
          <a:xfrm>
            <a:off x="3204017" y="2653192"/>
            <a:ext cx="857400" cy="20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Input prep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4" name="Google Shape;454;p48"/>
          <p:cNvSpPr/>
          <p:nvPr/>
        </p:nvSpPr>
        <p:spPr>
          <a:xfrm>
            <a:off x="1109305" y="3145879"/>
            <a:ext cx="857400" cy="278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Model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5" name="Google Shape;455;p48"/>
          <p:cNvSpPr/>
          <p:nvPr/>
        </p:nvSpPr>
        <p:spPr>
          <a:xfrm>
            <a:off x="3204017" y="3145879"/>
            <a:ext cx="857400" cy="278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Model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6" name="Google Shape;456;p48"/>
          <p:cNvSpPr txBox="1"/>
          <p:nvPr/>
        </p:nvSpPr>
        <p:spPr>
          <a:xfrm>
            <a:off x="1705265" y="1830122"/>
            <a:ext cx="1759800" cy="2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Python objects</a:t>
            </a:r>
            <a:endParaRPr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(Serialization overhead)</a:t>
            </a:r>
            <a:endParaRPr sz="10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57" name="Google Shape;457;p48"/>
          <p:cNvCxnSpPr>
            <a:stCxn id="452" idx="2"/>
            <a:endCxn id="454" idx="0"/>
          </p:cNvCxnSpPr>
          <p:nvPr/>
        </p:nvCxnSpPr>
        <p:spPr>
          <a:xfrm>
            <a:off x="1538005" y="2861392"/>
            <a:ext cx="0" cy="284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8" name="Google Shape;458;p48"/>
          <p:cNvCxnSpPr>
            <a:stCxn id="453" idx="2"/>
            <a:endCxn id="455" idx="0"/>
          </p:cNvCxnSpPr>
          <p:nvPr/>
        </p:nvCxnSpPr>
        <p:spPr>
          <a:xfrm>
            <a:off x="3632717" y="2861392"/>
            <a:ext cx="0" cy="284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9" name="Google Shape;459;p48"/>
          <p:cNvSpPr txBox="1"/>
          <p:nvPr/>
        </p:nvSpPr>
        <p:spPr>
          <a:xfrm>
            <a:off x="1550739" y="2942216"/>
            <a:ext cx="4353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GPU tensor</a:t>
            </a:r>
            <a:endParaRPr sz="7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0" name="Google Shape;460;p48"/>
          <p:cNvSpPr txBox="1"/>
          <p:nvPr/>
        </p:nvSpPr>
        <p:spPr>
          <a:xfrm>
            <a:off x="3664634" y="2942280"/>
            <a:ext cx="4353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GPU tensor</a:t>
            </a:r>
            <a:endParaRPr sz="7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1" name="Google Shape;461;p48"/>
          <p:cNvSpPr txBox="1"/>
          <p:nvPr/>
        </p:nvSpPr>
        <p:spPr>
          <a:xfrm>
            <a:off x="1705265" y="3936881"/>
            <a:ext cx="1759800" cy="2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Python objects</a:t>
            </a:r>
            <a:endParaRPr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(</a:t>
            </a:r>
            <a:r>
              <a:rPr lang="en" sz="10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Serialization</a:t>
            </a:r>
            <a:r>
              <a:rPr lang="en" sz="10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 overhead)</a:t>
            </a:r>
            <a:endParaRPr sz="10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2" name="Google Shape;462;p48"/>
          <p:cNvSpPr txBox="1"/>
          <p:nvPr/>
        </p:nvSpPr>
        <p:spPr>
          <a:xfrm>
            <a:off x="1705265" y="938825"/>
            <a:ext cx="1759800" cy="2082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Current architecture</a:t>
            </a:r>
            <a:endParaRPr sz="10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3" name="Google Shape;463;p48"/>
          <p:cNvSpPr/>
          <p:nvPr/>
        </p:nvSpPr>
        <p:spPr>
          <a:xfrm>
            <a:off x="5678804" y="1326629"/>
            <a:ext cx="1759800" cy="390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LLM Engine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(Ray driver process)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64" name="Google Shape;464;p48"/>
          <p:cNvCxnSpPr>
            <a:stCxn id="463" idx="2"/>
            <a:endCxn id="465" idx="0"/>
          </p:cNvCxnSpPr>
          <p:nvPr/>
        </p:nvCxnSpPr>
        <p:spPr>
          <a:xfrm flipH="1">
            <a:off x="5511404" y="1716629"/>
            <a:ext cx="1047300" cy="247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6" name="Google Shape;466;p48"/>
          <p:cNvSpPr/>
          <p:nvPr/>
        </p:nvSpPr>
        <p:spPr>
          <a:xfrm>
            <a:off x="5678826" y="4303698"/>
            <a:ext cx="1759800" cy="390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LLM Engine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(Ray driver process)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67" name="Google Shape;467;p48"/>
          <p:cNvCxnSpPr>
            <a:stCxn id="465" idx="2"/>
            <a:endCxn id="466" idx="0"/>
          </p:cNvCxnSpPr>
          <p:nvPr/>
        </p:nvCxnSpPr>
        <p:spPr>
          <a:xfrm>
            <a:off x="5511415" y="4042674"/>
            <a:ext cx="1047300" cy="26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5" name="Google Shape;465;p48"/>
          <p:cNvSpPr/>
          <p:nvPr/>
        </p:nvSpPr>
        <p:spPr>
          <a:xfrm>
            <a:off x="5025865" y="1963974"/>
            <a:ext cx="971100" cy="2078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Worker 0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(Driver proc)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8" name="Google Shape;468;p48"/>
          <p:cNvSpPr/>
          <p:nvPr/>
        </p:nvSpPr>
        <p:spPr>
          <a:xfrm>
            <a:off x="7120576" y="2551415"/>
            <a:ext cx="971100" cy="951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Worker N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(Ray actor)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9" name="Google Shape;469;p48"/>
          <p:cNvSpPr/>
          <p:nvPr/>
        </p:nvSpPr>
        <p:spPr>
          <a:xfrm>
            <a:off x="5082844" y="2493176"/>
            <a:ext cx="857400" cy="20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Input prep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0" name="Google Shape;470;p48"/>
          <p:cNvSpPr/>
          <p:nvPr/>
        </p:nvSpPr>
        <p:spPr>
          <a:xfrm>
            <a:off x="5082844" y="3067418"/>
            <a:ext cx="857400" cy="357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Model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1" name="Google Shape;471;p48"/>
          <p:cNvSpPr/>
          <p:nvPr/>
        </p:nvSpPr>
        <p:spPr>
          <a:xfrm>
            <a:off x="7177556" y="3067418"/>
            <a:ext cx="857400" cy="357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Model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72" name="Google Shape;472;p48"/>
          <p:cNvCxnSpPr>
            <a:stCxn id="469" idx="2"/>
            <a:endCxn id="470" idx="0"/>
          </p:cNvCxnSpPr>
          <p:nvPr/>
        </p:nvCxnSpPr>
        <p:spPr>
          <a:xfrm>
            <a:off x="5511544" y="2701376"/>
            <a:ext cx="0" cy="366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3" name="Google Shape;473;p48"/>
          <p:cNvSpPr txBox="1"/>
          <p:nvPr/>
        </p:nvSpPr>
        <p:spPr>
          <a:xfrm>
            <a:off x="5678804" y="945054"/>
            <a:ext cx="1759800" cy="2082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New</a:t>
            </a:r>
            <a:r>
              <a:rPr lang="en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 architecture</a:t>
            </a:r>
            <a:endParaRPr sz="10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74" name="Google Shape;474;p48"/>
          <p:cNvCxnSpPr>
            <a:stCxn id="469" idx="2"/>
            <a:endCxn id="471" idx="0"/>
          </p:cNvCxnSpPr>
          <p:nvPr/>
        </p:nvCxnSpPr>
        <p:spPr>
          <a:xfrm>
            <a:off x="5511544" y="2701376"/>
            <a:ext cx="2094600" cy="366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5" name="Google Shape;475;p48"/>
          <p:cNvSpPr txBox="1"/>
          <p:nvPr/>
        </p:nvSpPr>
        <p:spPr>
          <a:xfrm>
            <a:off x="5263809" y="2766475"/>
            <a:ext cx="1759800" cy="2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GPU tensors</a:t>
            </a:r>
            <a:endParaRPr sz="7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Lexend"/>
                <a:ea typeface="Lexend"/>
                <a:cs typeface="Lexend"/>
                <a:sym typeface="Lexend"/>
              </a:rPr>
              <a:t>(NCCL broadcast)</a:t>
            </a:r>
            <a:endParaRPr sz="1000">
              <a:solidFill>
                <a:srgbClr val="0000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6" name="Google Shape;476;p48"/>
          <p:cNvSpPr/>
          <p:nvPr/>
        </p:nvSpPr>
        <p:spPr>
          <a:xfrm>
            <a:off x="1109305" y="3549838"/>
            <a:ext cx="857400" cy="2787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Sampler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7" name="Google Shape;477;p48"/>
          <p:cNvSpPr/>
          <p:nvPr/>
        </p:nvSpPr>
        <p:spPr>
          <a:xfrm>
            <a:off x="3204017" y="3549838"/>
            <a:ext cx="857400" cy="2787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Sampler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78" name="Google Shape;478;p48"/>
          <p:cNvCxnSpPr>
            <a:stCxn id="454" idx="2"/>
            <a:endCxn id="476" idx="0"/>
          </p:cNvCxnSpPr>
          <p:nvPr/>
        </p:nvCxnSpPr>
        <p:spPr>
          <a:xfrm>
            <a:off x="1538005" y="3424579"/>
            <a:ext cx="0" cy="125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9" name="Google Shape;479;p48"/>
          <p:cNvCxnSpPr>
            <a:stCxn id="455" idx="2"/>
            <a:endCxn id="477" idx="0"/>
          </p:cNvCxnSpPr>
          <p:nvPr/>
        </p:nvCxnSpPr>
        <p:spPr>
          <a:xfrm>
            <a:off x="3632717" y="3424579"/>
            <a:ext cx="0" cy="125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" name="Google Shape;480;p48"/>
          <p:cNvSpPr/>
          <p:nvPr/>
        </p:nvSpPr>
        <p:spPr>
          <a:xfrm>
            <a:off x="5082844" y="3719266"/>
            <a:ext cx="857400" cy="2787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Sampler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81" name="Google Shape;481;p48"/>
          <p:cNvCxnSpPr>
            <a:stCxn id="470" idx="2"/>
            <a:endCxn id="480" idx="0"/>
          </p:cNvCxnSpPr>
          <p:nvPr/>
        </p:nvCxnSpPr>
        <p:spPr>
          <a:xfrm>
            <a:off x="5511544" y="3424418"/>
            <a:ext cx="0" cy="294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2" name="Google Shape;482;p48"/>
          <p:cNvCxnSpPr>
            <a:stCxn id="471" idx="2"/>
            <a:endCxn id="480" idx="0"/>
          </p:cNvCxnSpPr>
          <p:nvPr/>
        </p:nvCxnSpPr>
        <p:spPr>
          <a:xfrm flipH="1">
            <a:off x="5511656" y="3424418"/>
            <a:ext cx="2094600" cy="294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3" name="Google Shape;483;p48"/>
          <p:cNvSpPr txBox="1"/>
          <p:nvPr/>
        </p:nvSpPr>
        <p:spPr>
          <a:xfrm>
            <a:off x="5263809" y="3451303"/>
            <a:ext cx="1759800" cy="2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GPU tensors</a:t>
            </a:r>
            <a:endParaRPr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Lexend"/>
                <a:ea typeface="Lexend"/>
                <a:cs typeface="Lexend"/>
                <a:sym typeface="Lexend"/>
              </a:rPr>
              <a:t>(NCCL gather)</a:t>
            </a:r>
            <a:endParaRPr sz="1000">
              <a:solidFill>
                <a:srgbClr val="0000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4" name="Google Shape;484;p48"/>
          <p:cNvSpPr txBox="1"/>
          <p:nvPr/>
        </p:nvSpPr>
        <p:spPr>
          <a:xfrm>
            <a:off x="6263957" y="2938769"/>
            <a:ext cx="5898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…</a:t>
            </a:r>
            <a:endParaRPr sz="29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5" name="Google Shape;485;p48"/>
          <p:cNvSpPr txBox="1"/>
          <p:nvPr>
            <p:ph idx="1" type="body"/>
          </p:nvPr>
        </p:nvSpPr>
        <p:spPr>
          <a:xfrm>
            <a:off x="584825" y="4391975"/>
            <a:ext cx="7974300" cy="591900"/>
          </a:xfrm>
          <a:prstGeom prst="rect">
            <a:avLst/>
          </a:prstGeom>
          <a:solidFill>
            <a:srgbClr val="EAF2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Up to</a:t>
            </a:r>
            <a:r>
              <a:rPr b="1" lang="en">
                <a:solidFill>
                  <a:srgbClr val="FF0000"/>
                </a:solidFill>
              </a:rPr>
              <a:t> 70</a:t>
            </a:r>
            <a:r>
              <a:rPr b="1" lang="en">
                <a:solidFill>
                  <a:srgbClr val="FF0000"/>
                </a:solidFill>
              </a:rPr>
              <a:t>%</a:t>
            </a:r>
            <a:r>
              <a:rPr lang="en">
                <a:solidFill>
                  <a:schemeClr val="dk1"/>
                </a:solidFill>
              </a:rPr>
              <a:t> throughput increase with LLaMA-70B on 8x A100 80G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6" name="Google Shape;48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Faster All Reduce Kernels </a:t>
            </a:r>
            <a:r>
              <a:rPr lang="en" sz="2000"/>
              <a:t>(by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@hanzhi713</a:t>
            </a:r>
            <a:r>
              <a:rPr lang="en" sz="2000"/>
              <a:t>)</a:t>
            </a:r>
            <a:r>
              <a:rPr lang="en"/>
              <a:t> </a:t>
            </a:r>
            <a:endParaRPr/>
          </a:p>
        </p:txBody>
      </p:sp>
      <p:sp>
        <p:nvSpPr>
          <p:cNvPr id="492" name="Google Shape;49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3" name="Google Shape;493;p49"/>
          <p:cNvSpPr/>
          <p:nvPr/>
        </p:nvSpPr>
        <p:spPr>
          <a:xfrm>
            <a:off x="1141051" y="1404830"/>
            <a:ext cx="687300" cy="68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GPU0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4" name="Google Shape;494;p49"/>
          <p:cNvSpPr/>
          <p:nvPr/>
        </p:nvSpPr>
        <p:spPr>
          <a:xfrm>
            <a:off x="3057151" y="1404800"/>
            <a:ext cx="687300" cy="68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GPU1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5" name="Google Shape;495;p49"/>
          <p:cNvSpPr/>
          <p:nvPr/>
        </p:nvSpPr>
        <p:spPr>
          <a:xfrm>
            <a:off x="1141091" y="3222062"/>
            <a:ext cx="687300" cy="68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GPU3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6" name="Google Shape;496;p49"/>
          <p:cNvSpPr/>
          <p:nvPr/>
        </p:nvSpPr>
        <p:spPr>
          <a:xfrm>
            <a:off x="3057192" y="3222032"/>
            <a:ext cx="687300" cy="68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GPU2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97" name="Google Shape;497;p49"/>
          <p:cNvCxnSpPr>
            <a:stCxn id="493" idx="5"/>
            <a:endCxn id="496" idx="1"/>
          </p:cNvCxnSpPr>
          <p:nvPr/>
        </p:nvCxnSpPr>
        <p:spPr>
          <a:xfrm>
            <a:off x="1727698" y="1991477"/>
            <a:ext cx="1430100" cy="13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49"/>
          <p:cNvCxnSpPr>
            <a:stCxn id="495" idx="7"/>
            <a:endCxn id="494" idx="3"/>
          </p:cNvCxnSpPr>
          <p:nvPr/>
        </p:nvCxnSpPr>
        <p:spPr>
          <a:xfrm flipH="1" rot="10800000">
            <a:off x="1727739" y="1991314"/>
            <a:ext cx="1430100" cy="13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49"/>
          <p:cNvCxnSpPr>
            <a:stCxn id="493" idx="4"/>
            <a:endCxn id="495" idx="0"/>
          </p:cNvCxnSpPr>
          <p:nvPr/>
        </p:nvCxnSpPr>
        <p:spPr>
          <a:xfrm>
            <a:off x="1484701" y="2092130"/>
            <a:ext cx="0" cy="112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49"/>
          <p:cNvCxnSpPr>
            <a:stCxn id="493" idx="6"/>
            <a:endCxn id="494" idx="2"/>
          </p:cNvCxnSpPr>
          <p:nvPr/>
        </p:nvCxnSpPr>
        <p:spPr>
          <a:xfrm>
            <a:off x="1828351" y="1748480"/>
            <a:ext cx="122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49"/>
          <p:cNvCxnSpPr>
            <a:stCxn id="494" idx="4"/>
            <a:endCxn id="496" idx="0"/>
          </p:cNvCxnSpPr>
          <p:nvPr/>
        </p:nvCxnSpPr>
        <p:spPr>
          <a:xfrm>
            <a:off x="3400801" y="2092100"/>
            <a:ext cx="0" cy="112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2" name="Google Shape;502;p49"/>
          <p:cNvCxnSpPr>
            <a:stCxn id="495" idx="6"/>
            <a:endCxn id="496" idx="2"/>
          </p:cNvCxnSpPr>
          <p:nvPr/>
        </p:nvCxnSpPr>
        <p:spPr>
          <a:xfrm>
            <a:off x="1828391" y="3565712"/>
            <a:ext cx="122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3" name="Google Shape;503;p49"/>
          <p:cNvSpPr txBox="1"/>
          <p:nvPr/>
        </p:nvSpPr>
        <p:spPr>
          <a:xfrm>
            <a:off x="956550" y="760650"/>
            <a:ext cx="29724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Ring All Reduce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(NCCL)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4" name="Google Shape;504;p49"/>
          <p:cNvSpPr/>
          <p:nvPr/>
        </p:nvSpPr>
        <p:spPr>
          <a:xfrm>
            <a:off x="1899750" y="1479250"/>
            <a:ext cx="1086000" cy="22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5" name="Google Shape;505;p49"/>
          <p:cNvSpPr/>
          <p:nvPr/>
        </p:nvSpPr>
        <p:spPr>
          <a:xfrm rot="5400000">
            <a:off x="3031725" y="2542613"/>
            <a:ext cx="1086000" cy="22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6" name="Google Shape;506;p49"/>
          <p:cNvSpPr/>
          <p:nvPr/>
        </p:nvSpPr>
        <p:spPr>
          <a:xfrm rot="10800000">
            <a:off x="1899800" y="3606138"/>
            <a:ext cx="1086000" cy="22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7" name="Google Shape;507;p49"/>
          <p:cNvSpPr/>
          <p:nvPr/>
        </p:nvSpPr>
        <p:spPr>
          <a:xfrm rot="-5400000">
            <a:off x="743650" y="2542625"/>
            <a:ext cx="1086000" cy="22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8" name="Google Shape;508;p49"/>
          <p:cNvSpPr/>
          <p:nvPr/>
        </p:nvSpPr>
        <p:spPr>
          <a:xfrm>
            <a:off x="5315851" y="1404830"/>
            <a:ext cx="687300" cy="68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GPU0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9" name="Google Shape;509;p49"/>
          <p:cNvSpPr/>
          <p:nvPr/>
        </p:nvSpPr>
        <p:spPr>
          <a:xfrm>
            <a:off x="7231951" y="1404800"/>
            <a:ext cx="687300" cy="68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GPU1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0" name="Google Shape;510;p49"/>
          <p:cNvSpPr/>
          <p:nvPr/>
        </p:nvSpPr>
        <p:spPr>
          <a:xfrm>
            <a:off x="5315891" y="3222062"/>
            <a:ext cx="687300" cy="68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GPU3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1" name="Google Shape;511;p49"/>
          <p:cNvSpPr/>
          <p:nvPr/>
        </p:nvSpPr>
        <p:spPr>
          <a:xfrm>
            <a:off x="7231992" y="3222032"/>
            <a:ext cx="687300" cy="68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GPU2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12" name="Google Shape;512;p49"/>
          <p:cNvCxnSpPr>
            <a:stCxn id="508" idx="5"/>
            <a:endCxn id="511" idx="1"/>
          </p:cNvCxnSpPr>
          <p:nvPr/>
        </p:nvCxnSpPr>
        <p:spPr>
          <a:xfrm>
            <a:off x="5902498" y="1991477"/>
            <a:ext cx="1430100" cy="13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49"/>
          <p:cNvCxnSpPr>
            <a:stCxn id="510" idx="7"/>
            <a:endCxn id="509" idx="3"/>
          </p:cNvCxnSpPr>
          <p:nvPr/>
        </p:nvCxnSpPr>
        <p:spPr>
          <a:xfrm flipH="1" rot="10800000">
            <a:off x="5902539" y="1991314"/>
            <a:ext cx="1430100" cy="13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49"/>
          <p:cNvCxnSpPr>
            <a:stCxn id="508" idx="4"/>
            <a:endCxn id="510" idx="0"/>
          </p:cNvCxnSpPr>
          <p:nvPr/>
        </p:nvCxnSpPr>
        <p:spPr>
          <a:xfrm>
            <a:off x="5659501" y="2092130"/>
            <a:ext cx="0" cy="112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49"/>
          <p:cNvCxnSpPr>
            <a:stCxn id="508" idx="6"/>
            <a:endCxn id="509" idx="2"/>
          </p:cNvCxnSpPr>
          <p:nvPr/>
        </p:nvCxnSpPr>
        <p:spPr>
          <a:xfrm>
            <a:off x="6003151" y="1748480"/>
            <a:ext cx="122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6" name="Google Shape;516;p49"/>
          <p:cNvCxnSpPr>
            <a:stCxn id="509" idx="4"/>
            <a:endCxn id="511" idx="0"/>
          </p:cNvCxnSpPr>
          <p:nvPr/>
        </p:nvCxnSpPr>
        <p:spPr>
          <a:xfrm>
            <a:off x="7575601" y="2092100"/>
            <a:ext cx="0" cy="112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7" name="Google Shape;517;p49"/>
          <p:cNvCxnSpPr>
            <a:stCxn id="510" idx="6"/>
            <a:endCxn id="511" idx="2"/>
          </p:cNvCxnSpPr>
          <p:nvPr/>
        </p:nvCxnSpPr>
        <p:spPr>
          <a:xfrm>
            <a:off x="6003191" y="3565712"/>
            <a:ext cx="122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8" name="Google Shape;518;p49"/>
          <p:cNvSpPr txBox="1"/>
          <p:nvPr/>
        </p:nvSpPr>
        <p:spPr>
          <a:xfrm>
            <a:off x="5131400" y="760775"/>
            <a:ext cx="29724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One-shot</a:t>
            </a:r>
            <a:r>
              <a:rPr lang="en" sz="1800">
                <a:latin typeface="Lexend"/>
                <a:ea typeface="Lexend"/>
                <a:cs typeface="Lexend"/>
                <a:sym typeface="Lexend"/>
              </a:rPr>
              <a:t> All Reduce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(Ours)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9" name="Google Shape;519;p49"/>
          <p:cNvSpPr/>
          <p:nvPr/>
        </p:nvSpPr>
        <p:spPr>
          <a:xfrm>
            <a:off x="6051750" y="1479250"/>
            <a:ext cx="1131600" cy="228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0" name="Google Shape;520;p49"/>
          <p:cNvSpPr/>
          <p:nvPr/>
        </p:nvSpPr>
        <p:spPr>
          <a:xfrm>
            <a:off x="6051800" y="3605900"/>
            <a:ext cx="1131600" cy="228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1" name="Google Shape;521;p49"/>
          <p:cNvSpPr/>
          <p:nvPr/>
        </p:nvSpPr>
        <p:spPr>
          <a:xfrm rot="5400000">
            <a:off x="4922450" y="2542700"/>
            <a:ext cx="1131600" cy="228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2" name="Google Shape;522;p49"/>
          <p:cNvSpPr/>
          <p:nvPr/>
        </p:nvSpPr>
        <p:spPr>
          <a:xfrm rot="5400000">
            <a:off x="7181150" y="2542525"/>
            <a:ext cx="1131600" cy="228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3" name="Google Shape;523;p49"/>
          <p:cNvSpPr/>
          <p:nvPr/>
        </p:nvSpPr>
        <p:spPr>
          <a:xfrm rot="8250126">
            <a:off x="5691878" y="2542748"/>
            <a:ext cx="1851344" cy="228684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4" name="Google Shape;524;p49"/>
          <p:cNvSpPr/>
          <p:nvPr/>
        </p:nvSpPr>
        <p:spPr>
          <a:xfrm rot="-8247354">
            <a:off x="5691813" y="2542734"/>
            <a:ext cx="1851492" cy="228684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5" name="Google Shape;525;p49"/>
          <p:cNvSpPr txBox="1"/>
          <p:nvPr>
            <p:ph idx="1" type="body"/>
          </p:nvPr>
        </p:nvSpPr>
        <p:spPr>
          <a:xfrm>
            <a:off x="1484675" y="4315775"/>
            <a:ext cx="6090900" cy="591900"/>
          </a:xfrm>
          <a:prstGeom prst="rect">
            <a:avLst/>
          </a:prstGeom>
          <a:solidFill>
            <a:srgbClr val="D9EAD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Kernel speedup: Up to</a:t>
            </a:r>
            <a:r>
              <a:rPr b="1" lang="en">
                <a:solidFill>
                  <a:srgbClr val="FF0000"/>
                </a:solidFill>
              </a:rPr>
              <a:t> 2.6x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on 8 A100 GPUs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E2E Speedup: Up to </a:t>
            </a:r>
            <a:r>
              <a:rPr b="1" lang="en">
                <a:solidFill>
                  <a:srgbClr val="FF0000"/>
                </a:solidFill>
              </a:rPr>
              <a:t>20%</a:t>
            </a:r>
            <a:r>
              <a:rPr lang="en">
                <a:solidFill>
                  <a:schemeClr val="dk1"/>
                </a:solidFill>
              </a:rPr>
              <a:t> on 8 A100 GPUs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6" name="Google Shape;526;p49"/>
          <p:cNvSpPr txBox="1"/>
          <p:nvPr/>
        </p:nvSpPr>
        <p:spPr>
          <a:xfrm>
            <a:off x="956500" y="3818700"/>
            <a:ext cx="29724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Optimized for large tensors</a:t>
            </a:r>
            <a:endParaRPr sz="1700">
              <a:solidFill>
                <a:srgbClr val="A64D7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7" name="Google Shape;527;p49"/>
          <p:cNvSpPr txBox="1"/>
          <p:nvPr/>
        </p:nvSpPr>
        <p:spPr>
          <a:xfrm>
            <a:off x="5131400" y="3818700"/>
            <a:ext cx="29724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Optimized for </a:t>
            </a:r>
            <a:r>
              <a:rPr lang="en" sz="17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small</a:t>
            </a:r>
            <a:r>
              <a:rPr lang="en" sz="1700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 tensors</a:t>
            </a:r>
            <a:endParaRPr sz="1700">
              <a:solidFill>
                <a:srgbClr val="A64D7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of Optimizations: Llama 70B</a:t>
            </a:r>
            <a:endParaRPr/>
          </a:p>
        </p:txBody>
      </p:sp>
      <p:sp>
        <p:nvSpPr>
          <p:cNvPr id="533" name="Google Shape;53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4" name="Google Shape;5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5" y="1214725"/>
            <a:ext cx="4392550" cy="2690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35" name="Google Shape;53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25" y="1199685"/>
            <a:ext cx="4449151" cy="272016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36" name="Google Shape;536;p50"/>
          <p:cNvSpPr txBox="1"/>
          <p:nvPr/>
        </p:nvSpPr>
        <p:spPr>
          <a:xfrm>
            <a:off x="111625" y="3999325"/>
            <a:ext cx="43371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~50% Throughput improvement</a:t>
            </a:r>
            <a:endParaRPr sz="1700">
              <a:solidFill>
                <a:srgbClr val="A64D7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7" name="Google Shape;537;p50"/>
          <p:cNvSpPr txBox="1"/>
          <p:nvPr/>
        </p:nvSpPr>
        <p:spPr>
          <a:xfrm>
            <a:off x="4572000" y="3999325"/>
            <a:ext cx="4449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~40% Latency reduction</a:t>
            </a:r>
            <a:endParaRPr sz="1700">
              <a:solidFill>
                <a:srgbClr val="A64D7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of Optimizations: Mixtral Model</a:t>
            </a:r>
            <a:endParaRPr/>
          </a:p>
        </p:txBody>
      </p:sp>
      <p:sp>
        <p:nvSpPr>
          <p:cNvPr id="543" name="Google Shape;54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4" name="Google Shape;5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338" y="1143300"/>
            <a:ext cx="4947324" cy="3384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features</a:t>
            </a:r>
            <a:endParaRPr/>
          </a:p>
        </p:txBody>
      </p:sp>
      <p:sp>
        <p:nvSpPr>
          <p:cNvPr id="550" name="Google Shape;550;p52"/>
          <p:cNvSpPr txBox="1"/>
          <p:nvPr>
            <p:ph idx="1" type="body"/>
          </p:nvPr>
        </p:nvSpPr>
        <p:spPr>
          <a:xfrm>
            <a:off x="2669025" y="923875"/>
            <a:ext cx="38061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AMD GPU Support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Multi-LoRA Support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Quantization Support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Prefix Caching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1" name="Google Shape;55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AMD GPU Support</a:t>
            </a:r>
            <a:endParaRPr/>
          </a:p>
        </p:txBody>
      </p:sp>
      <p:sp>
        <p:nvSpPr>
          <p:cNvPr id="557" name="Google Shape;557;p53"/>
          <p:cNvSpPr txBox="1"/>
          <p:nvPr>
            <p:ph idx="1" type="body"/>
          </p:nvPr>
        </p:nvSpPr>
        <p:spPr>
          <a:xfrm>
            <a:off x="904825" y="923875"/>
            <a:ext cx="7334700" cy="21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Starting from December 2023, we have added AMD GPU support for all models in vLLM.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Contributed by </a:t>
            </a:r>
            <a:r>
              <a:rPr lang="en" u="sng">
                <a:solidFill>
                  <a:schemeClr val="hlink"/>
                </a:solidFill>
                <a:hlinkClick r:id="rId3"/>
              </a:rPr>
              <a:t>@</a:t>
            </a:r>
            <a:r>
              <a:rPr lang="en" u="sng">
                <a:solidFill>
                  <a:schemeClr val="hlink"/>
                </a:solidFill>
                <a:hlinkClick r:id="rId4"/>
              </a:rPr>
              <a:t>EmbeddedLLM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 u="sng">
                <a:solidFill>
                  <a:schemeClr val="hlink"/>
                </a:solidFill>
              </a:rPr>
              <a:t>@AMD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Next step is </a:t>
            </a:r>
            <a:r>
              <a:rPr lang="en">
                <a:solidFill>
                  <a:schemeClr val="dk1"/>
                </a:solidFill>
              </a:rPr>
              <a:t>performance</a:t>
            </a:r>
            <a:r>
              <a:rPr lang="en">
                <a:solidFill>
                  <a:schemeClr val="dk1"/>
                </a:solidFill>
              </a:rPr>
              <a:t> optimizations for MI300x.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58" name="Google Shape;55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2075" y="2531250"/>
            <a:ext cx="3579949" cy="22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4225" y="4451150"/>
            <a:ext cx="788075" cy="3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Multi-LoRA </a:t>
            </a:r>
            <a:r>
              <a:rPr lang="en"/>
              <a:t>Serving </a:t>
            </a:r>
            <a:r>
              <a:rPr lang="en" sz="2000"/>
              <a:t>(by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@Yard1</a:t>
            </a:r>
            <a:r>
              <a:rPr lang="en" sz="2000"/>
              <a:t>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4"/>
          <p:cNvSpPr txBox="1"/>
          <p:nvPr>
            <p:ph idx="1" type="body"/>
          </p:nvPr>
        </p:nvSpPr>
        <p:spPr>
          <a:xfrm>
            <a:off x="904825" y="887625"/>
            <a:ext cx="7334700" cy="21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</a:t>
            </a:r>
            <a:r>
              <a:rPr lang="en">
                <a:solidFill>
                  <a:schemeClr val="dk1"/>
                </a:solidFill>
              </a:rPr>
              <a:t>ultiple LoRA adaptors </a:t>
            </a:r>
            <a:r>
              <a:rPr lang="en">
                <a:solidFill>
                  <a:schemeClr val="dk1"/>
                </a:solidFill>
              </a:rPr>
              <a:t>can be loaded to vLLM on the fly, and requests to different LoRAs can be batched together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Contributed by Anyscale with the support from </a:t>
            </a:r>
            <a:r>
              <a:rPr lang="en" u="sng">
                <a:solidFill>
                  <a:schemeClr val="hlink"/>
                </a:solidFill>
                <a:hlinkClick r:id="rId4"/>
              </a:rPr>
              <a:t>S-LoRA</a:t>
            </a:r>
            <a:r>
              <a:rPr lang="en">
                <a:solidFill>
                  <a:schemeClr val="dk1"/>
                </a:solidFill>
              </a:rPr>
              <a:t> team, powered by </a:t>
            </a:r>
            <a:r>
              <a:rPr lang="en" u="sng">
                <a:solidFill>
                  <a:schemeClr val="hlink"/>
                </a:solidFill>
                <a:hlinkClick r:id="rId5"/>
              </a:rPr>
              <a:t>Punica</a:t>
            </a:r>
            <a:r>
              <a:rPr lang="en">
                <a:solidFill>
                  <a:schemeClr val="dk1"/>
                </a:solidFill>
              </a:rPr>
              <a:t> kernel.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67" name="Google Shape;567;p54"/>
          <p:cNvPicPr preferRelativeResize="0"/>
          <p:nvPr/>
        </p:nvPicPr>
        <p:blipFill rotWithShape="1">
          <a:blip r:embed="rId6">
            <a:alphaModFix/>
          </a:blip>
          <a:srcRect b="0" l="0" r="2296" t="2477"/>
          <a:stretch/>
        </p:blipFill>
        <p:spPr>
          <a:xfrm>
            <a:off x="3283239" y="2467625"/>
            <a:ext cx="2577876" cy="2229476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Support</a:t>
            </a:r>
            <a:endParaRPr/>
          </a:p>
        </p:txBody>
      </p:sp>
      <p:sp>
        <p:nvSpPr>
          <p:cNvPr id="574" name="Google Shape;574;p55"/>
          <p:cNvSpPr txBox="1"/>
          <p:nvPr>
            <p:ph idx="1" type="body"/>
          </p:nvPr>
        </p:nvSpPr>
        <p:spPr>
          <a:xfrm>
            <a:off x="972300" y="847675"/>
            <a:ext cx="7200000" cy="38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have refactored vLLM </a:t>
            </a:r>
            <a:r>
              <a:rPr lang="en" sz="1200">
                <a:solidFill>
                  <a:schemeClr val="dk1"/>
                </a:solidFill>
              </a:rPr>
              <a:t>(by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@zhuohan123</a:t>
            </a:r>
            <a:r>
              <a:rPr lang="en" sz="1200">
                <a:solidFill>
                  <a:schemeClr val="dk1"/>
                </a:solidFill>
              </a:rPr>
              <a:t>)</a:t>
            </a:r>
            <a:r>
              <a:rPr lang="en">
                <a:solidFill>
                  <a:schemeClr val="dk1"/>
                </a:solidFill>
              </a:rPr>
              <a:t> to support </a:t>
            </a:r>
            <a:r>
              <a:rPr lang="en">
                <a:solidFill>
                  <a:schemeClr val="dk1"/>
                </a:solidFill>
              </a:rPr>
              <a:t>quantization on</a:t>
            </a:r>
            <a:r>
              <a:rPr lang="en">
                <a:solidFill>
                  <a:schemeClr val="dk1"/>
                </a:solidFill>
              </a:rPr>
              <a:t> all models with the following quantization methods: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rgbClr val="4A86E8"/>
                </a:solidFill>
              </a:rPr>
              <a:t>GPTQ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310832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hlink"/>
                </a:solidFill>
                <a:hlinkClick r:id="rId4"/>
              </a:rPr>
              <a:t>@chu-tianxiang</a:t>
            </a:r>
            <a:r>
              <a:rPr lang="en">
                <a:solidFill>
                  <a:schemeClr val="dk1"/>
                </a:solidFill>
              </a:rPr>
              <a:t> from Alibaba, and enhancement to be merged by </a:t>
            </a:r>
            <a:r>
              <a:rPr lang="en" u="sng">
                <a:solidFill>
                  <a:schemeClr val="hlink"/>
                </a:solidFill>
                <a:hlinkClick r:id="rId5"/>
              </a:rPr>
              <a:t>@JasonZhu1313</a:t>
            </a:r>
            <a:r>
              <a:rPr lang="en">
                <a:solidFill>
                  <a:schemeClr val="dk1"/>
                </a:solidFill>
              </a:rPr>
              <a:t> from LinkedIn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rgbClr val="4A86E8"/>
                </a:solidFill>
              </a:rPr>
              <a:t>AWQ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310832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B</a:t>
            </a:r>
            <a:r>
              <a:rPr lang="en">
                <a:solidFill>
                  <a:schemeClr val="dk1"/>
                </a:solidFill>
              </a:rPr>
              <a:t>y </a:t>
            </a:r>
            <a:r>
              <a:rPr lang="en" u="sng">
                <a:solidFill>
                  <a:schemeClr val="hlink"/>
                </a:solidFill>
                <a:hlinkClick r:id="rId6"/>
              </a:rPr>
              <a:t>@ri938</a:t>
            </a:r>
            <a:r>
              <a:rPr lang="en">
                <a:solidFill>
                  <a:schemeClr val="dk1"/>
                </a:solidFill>
              </a:rPr>
              <a:t> from Chai Research, </a:t>
            </a:r>
            <a:r>
              <a:rPr lang="en" u="sng">
                <a:solidFill>
                  <a:schemeClr val="hlink"/>
                </a:solidFill>
                <a:hlinkClick r:id="rId7"/>
              </a:rPr>
              <a:t>@casper-hansen</a:t>
            </a:r>
            <a:r>
              <a:rPr lang="en">
                <a:solidFill>
                  <a:schemeClr val="dk1"/>
                </a:solidFill>
              </a:rPr>
              <a:t> from AutoAWQ, </a:t>
            </a:r>
            <a:r>
              <a:rPr lang="en" u="sng">
                <a:solidFill>
                  <a:schemeClr val="hlink"/>
                </a:solidFill>
                <a:hlinkClick r:id="rId8"/>
              </a:rPr>
              <a:t>@julian-q</a:t>
            </a:r>
            <a:r>
              <a:rPr lang="en">
                <a:solidFill>
                  <a:schemeClr val="dk1"/>
                </a:solidFill>
              </a:rPr>
              <a:t> from Stanford, and </a:t>
            </a:r>
            <a:r>
              <a:rPr lang="en" u="sng">
                <a:solidFill>
                  <a:schemeClr val="hlink"/>
                </a:solidFill>
                <a:hlinkClick r:id="rId9"/>
              </a:rPr>
              <a:t>@WoosukKwon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rgbClr val="4A86E8"/>
                </a:solidFill>
              </a:rPr>
              <a:t>SqueezeLLM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310832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hlink"/>
                </a:solidFill>
                <a:hlinkClick r:id="rId10"/>
              </a:rPr>
              <a:t>@chooper1</a:t>
            </a:r>
            <a:r>
              <a:rPr lang="en">
                <a:solidFill>
                  <a:schemeClr val="dk1"/>
                </a:solidFill>
              </a:rPr>
              <a:t> from UC Berkeley (SqueezeLLM author)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rgbClr val="4A86E8"/>
                </a:solidFill>
              </a:rPr>
              <a:t>FP8-E5M2 KV Cache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hlink"/>
                </a:solidFill>
                <a:hlinkClick r:id="rId11"/>
              </a:rPr>
              <a:t>@zhaoyang-star</a:t>
            </a:r>
            <a:r>
              <a:rPr lang="en">
                <a:solidFill>
                  <a:schemeClr val="dk1"/>
                </a:solidFill>
              </a:rPr>
              <a:t> from ZTE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5" name="Google Shape;57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Lexend"/>
                <a:ea typeface="Lexend"/>
                <a:cs typeface="Lexend"/>
                <a:sym typeface="Lexend"/>
              </a:rPr>
              <a:t>Topics</a:t>
            </a:r>
            <a:endParaRPr sz="3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5" name="Google Shape;12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b="1" lang="en" sz="3200"/>
              <a:t>vLLM Overview</a:t>
            </a:r>
            <a:endParaRPr b="1"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exend"/>
              <a:buChar char="●"/>
            </a:pPr>
            <a:r>
              <a:rPr lang="en" sz="3200">
                <a:solidFill>
                  <a:schemeClr val="lt2"/>
                </a:solidFill>
              </a:rPr>
              <a:t>Project</a:t>
            </a:r>
            <a:r>
              <a:rPr lang="en" sz="32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 Update</a:t>
            </a:r>
            <a:endParaRPr sz="32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exend"/>
              <a:buChar char="●"/>
            </a:pPr>
            <a:r>
              <a:rPr lang="en" sz="32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Development Roadmap</a:t>
            </a:r>
            <a:endParaRPr sz="32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Prefix Caching </a:t>
            </a:r>
            <a:r>
              <a:rPr lang="en" sz="2000"/>
              <a:t>(by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@caoshiyi</a:t>
            </a:r>
            <a:r>
              <a:rPr lang="en" sz="2000"/>
              <a:t>)</a:t>
            </a:r>
            <a:endParaRPr sz="2000"/>
          </a:p>
        </p:txBody>
      </p:sp>
      <p:sp>
        <p:nvSpPr>
          <p:cNvPr id="581" name="Google Shape;581;p56"/>
          <p:cNvSpPr/>
          <p:nvPr/>
        </p:nvSpPr>
        <p:spPr>
          <a:xfrm>
            <a:off x="2279200" y="2834000"/>
            <a:ext cx="2644800" cy="912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Lexend"/>
                <a:ea typeface="Lexend"/>
                <a:cs typeface="Lexend"/>
                <a:sym typeface="Lexend"/>
              </a:rPr>
              <a:t>A chat between a curious user and an artificial intelligence assistant. The assistant gives helpful, detailed, and polite answers to the user's questions.</a:t>
            </a:r>
            <a:endParaRPr i="1" sz="12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2" name="Google Shape;582;p56"/>
          <p:cNvSpPr/>
          <p:nvPr/>
        </p:nvSpPr>
        <p:spPr>
          <a:xfrm>
            <a:off x="2279200" y="3746025"/>
            <a:ext cx="2644800" cy="257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Lexend"/>
                <a:ea typeface="Lexend"/>
                <a:cs typeface="Lexend"/>
                <a:sym typeface="Lexend"/>
              </a:rPr>
              <a:t>User: Hello!</a:t>
            </a:r>
            <a:endParaRPr i="1"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3" name="Google Shape;583;p56"/>
          <p:cNvSpPr/>
          <p:nvPr/>
        </p:nvSpPr>
        <p:spPr>
          <a:xfrm>
            <a:off x="2279200" y="4515118"/>
            <a:ext cx="2644800" cy="257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Lexend"/>
                <a:ea typeface="Lexend"/>
                <a:cs typeface="Lexend"/>
                <a:sym typeface="Lexend"/>
              </a:rPr>
              <a:t>Assistant: Hello! How are you?</a:t>
            </a:r>
            <a:endParaRPr i="1"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4" name="Google Shape;584;p56"/>
          <p:cNvSpPr/>
          <p:nvPr/>
        </p:nvSpPr>
        <p:spPr>
          <a:xfrm>
            <a:off x="5439200" y="2833987"/>
            <a:ext cx="2644800" cy="912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 chat between a curious user and an artificial intelligence assistant. The assistant gives helpful, detailed, and polite answers to the user's questions.</a:t>
            </a:r>
            <a:endParaRPr i="1"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5" name="Google Shape;585;p56"/>
          <p:cNvSpPr/>
          <p:nvPr/>
        </p:nvSpPr>
        <p:spPr>
          <a:xfrm>
            <a:off x="5439200" y="3746012"/>
            <a:ext cx="2644800" cy="257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Lexend"/>
                <a:ea typeface="Lexend"/>
                <a:cs typeface="Lexend"/>
                <a:sym typeface="Lexend"/>
              </a:rPr>
              <a:t>User: Who are you? </a:t>
            </a:r>
            <a:endParaRPr i="1"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6" name="Google Shape;586;p56"/>
          <p:cNvSpPr/>
          <p:nvPr/>
        </p:nvSpPr>
        <p:spPr>
          <a:xfrm>
            <a:off x="5439200" y="4515105"/>
            <a:ext cx="2644800" cy="257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Lexend"/>
                <a:ea typeface="Lexend"/>
                <a:cs typeface="Lexend"/>
                <a:sym typeface="Lexend"/>
              </a:rPr>
              <a:t>Assistant: I am Vicuna.</a:t>
            </a:r>
            <a:endParaRPr i="1"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7" name="Google Shape;587;p56"/>
          <p:cNvSpPr txBox="1"/>
          <p:nvPr/>
        </p:nvSpPr>
        <p:spPr>
          <a:xfrm>
            <a:off x="852025" y="3022925"/>
            <a:ext cx="122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Shared prefix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(fixed)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8" name="Google Shape;588;p56"/>
          <p:cNvSpPr txBox="1"/>
          <p:nvPr/>
        </p:nvSpPr>
        <p:spPr>
          <a:xfrm>
            <a:off x="852025" y="3699905"/>
            <a:ext cx="122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Input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9" name="Google Shape;589;p56"/>
          <p:cNvSpPr txBox="1"/>
          <p:nvPr/>
        </p:nvSpPr>
        <p:spPr>
          <a:xfrm>
            <a:off x="686625" y="4469000"/>
            <a:ext cx="138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Output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0" name="Google Shape;590;p56"/>
          <p:cNvSpPr txBox="1"/>
          <p:nvPr/>
        </p:nvSpPr>
        <p:spPr>
          <a:xfrm>
            <a:off x="2882653" y="2317754"/>
            <a:ext cx="143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Sequence A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Prompt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1" name="Google Shape;591;p56"/>
          <p:cNvSpPr txBox="1"/>
          <p:nvPr/>
        </p:nvSpPr>
        <p:spPr>
          <a:xfrm>
            <a:off x="6042653" y="2317741"/>
            <a:ext cx="143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Sequence B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Prompt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2" name="Google Shape;592;p56"/>
          <p:cNvSpPr txBox="1"/>
          <p:nvPr/>
        </p:nvSpPr>
        <p:spPr>
          <a:xfrm>
            <a:off x="2882653" y="4000172"/>
            <a:ext cx="143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Sequence A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LLM output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3" name="Google Shape;593;p56"/>
          <p:cNvSpPr txBox="1"/>
          <p:nvPr/>
        </p:nvSpPr>
        <p:spPr>
          <a:xfrm>
            <a:off x="6042653" y="4000160"/>
            <a:ext cx="143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Sequence B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LLM output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4" name="Google Shape;594;p56"/>
          <p:cNvSpPr txBox="1"/>
          <p:nvPr>
            <p:ph idx="1" type="body"/>
          </p:nvPr>
        </p:nvSpPr>
        <p:spPr>
          <a:xfrm>
            <a:off x="904825" y="887625"/>
            <a:ext cx="7334700" cy="21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Common prefixes can be cached in vLLM’s paged memory. New requests can directly use the cached prefix without recomputation.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RFC: Automatic prefix caching (#2614)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5" name="Google Shape;59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</a:t>
            </a:r>
            <a:r>
              <a:rPr lang="en"/>
              <a:t> Improvements</a:t>
            </a:r>
            <a:endParaRPr/>
          </a:p>
        </p:txBody>
      </p:sp>
      <p:sp>
        <p:nvSpPr>
          <p:cNvPr id="601" name="Google Shape;601;p57"/>
          <p:cNvSpPr txBox="1"/>
          <p:nvPr>
            <p:ph idx="1" type="body"/>
          </p:nvPr>
        </p:nvSpPr>
        <p:spPr>
          <a:xfrm>
            <a:off x="1173600" y="923875"/>
            <a:ext cx="67968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CI/CD </a:t>
            </a:r>
            <a:r>
              <a:rPr lang="en">
                <a:solidFill>
                  <a:schemeClr val="dk1"/>
                </a:solidFill>
              </a:rPr>
              <a:t>(by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@simon-mo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Official pre-compiled binary and Docker Image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Batch completion OpenAI API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Countless bug fixes from the community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2" name="Google Shape;60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CI/CD</a:t>
            </a:r>
            <a:r>
              <a:rPr lang="en"/>
              <a:t> </a:t>
            </a:r>
            <a:r>
              <a:rPr lang="en" sz="2000"/>
              <a:t>(by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@simon-mo</a:t>
            </a:r>
            <a:r>
              <a:rPr lang="en" sz="2000"/>
              <a:t>)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9" name="Google Shape;60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1425" y="798562"/>
            <a:ext cx="6626801" cy="35463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0" name="Google Shape;610;p58"/>
          <p:cNvSpPr txBox="1"/>
          <p:nvPr>
            <p:ph idx="1" type="body"/>
          </p:nvPr>
        </p:nvSpPr>
        <p:spPr>
          <a:xfrm>
            <a:off x="1097200" y="4460600"/>
            <a:ext cx="7334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Every PR is now tested and benchmarked on GPUs.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Lexend"/>
                <a:ea typeface="Lexend"/>
                <a:cs typeface="Lexend"/>
                <a:sym typeface="Lexend"/>
              </a:rPr>
              <a:t>Topics</a:t>
            </a:r>
            <a:endParaRPr sz="3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6" name="Google Shape;616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exend"/>
              <a:buChar char="●"/>
            </a:pPr>
            <a:r>
              <a:rPr lang="en" sz="32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vLLM Overview</a:t>
            </a:r>
            <a:endParaRPr sz="32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exend"/>
              <a:buChar char="●"/>
            </a:pPr>
            <a:r>
              <a:rPr lang="en" sz="3200">
                <a:solidFill>
                  <a:schemeClr val="lt2"/>
                </a:solidFill>
              </a:rPr>
              <a:t>Project</a:t>
            </a:r>
            <a:r>
              <a:rPr lang="en" sz="32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 Update</a:t>
            </a:r>
            <a:endParaRPr sz="32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b="1" lang="en" sz="3200"/>
              <a:t>Development Roadmap</a:t>
            </a:r>
            <a:endParaRPr b="1" sz="3200"/>
          </a:p>
        </p:txBody>
      </p:sp>
      <p:sp>
        <p:nvSpPr>
          <p:cNvPr id="617" name="Google Shape;61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Roadmap from 3 months ago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3" name="Google Shape;623;p60"/>
          <p:cNvSpPr txBox="1"/>
          <p:nvPr>
            <p:ph idx="1" type="body"/>
          </p:nvPr>
        </p:nvSpPr>
        <p:spPr>
          <a:xfrm>
            <a:off x="311700" y="1515725"/>
            <a:ext cx="3999900" cy="32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Latency optimization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○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Lightweight runtime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○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Multi-process architecture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○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Speculative decoding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Better quantization support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CUDA-level optimization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4" name="Google Shape;624;p60"/>
          <p:cNvSpPr txBox="1"/>
          <p:nvPr>
            <p:ph idx="2" type="body"/>
          </p:nvPr>
        </p:nvSpPr>
        <p:spPr>
          <a:xfrm>
            <a:off x="4832400" y="1515725"/>
            <a:ext cx="3999900" cy="32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(Efficient) LoRA support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AMD support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Mixture-of-experts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Pipeline parallelism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5" name="Google Shape;625;p60"/>
          <p:cNvSpPr txBox="1"/>
          <p:nvPr>
            <p:ph idx="1" type="body"/>
          </p:nvPr>
        </p:nvSpPr>
        <p:spPr>
          <a:xfrm>
            <a:off x="311700" y="1134725"/>
            <a:ext cx="39999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First-Priority Features</a:t>
            </a:r>
            <a:endParaRPr b="1" sz="1800">
              <a:solidFill>
                <a:srgbClr val="4A86E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6" name="Google Shape;626;p60"/>
          <p:cNvSpPr txBox="1"/>
          <p:nvPr>
            <p:ph idx="2" type="body"/>
          </p:nvPr>
        </p:nvSpPr>
        <p:spPr>
          <a:xfrm>
            <a:off x="4832400" y="1134725"/>
            <a:ext cx="39999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Second-Priority Features</a:t>
            </a:r>
            <a:endParaRPr b="1" sz="1800">
              <a:solidFill>
                <a:srgbClr val="4A86E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7" name="Google Shape;62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Months Ago -&gt; Today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3" name="Google Shape;633;p61"/>
          <p:cNvSpPr txBox="1"/>
          <p:nvPr>
            <p:ph idx="1" type="body"/>
          </p:nvPr>
        </p:nvSpPr>
        <p:spPr>
          <a:xfrm>
            <a:off x="311700" y="1515725"/>
            <a:ext cx="3999900" cy="32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✅ </a:t>
            </a:r>
            <a:r>
              <a:rPr lang="en" sz="1800">
                <a:latin typeface="Lexend"/>
                <a:ea typeface="Lexend"/>
                <a:cs typeface="Lexend"/>
                <a:sym typeface="Lexend"/>
              </a:rPr>
              <a:t>Latency optimization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○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✅ </a:t>
            </a:r>
            <a:r>
              <a:rPr lang="en" sz="1800">
                <a:latin typeface="Lexend"/>
                <a:ea typeface="Lexend"/>
                <a:cs typeface="Lexend"/>
                <a:sym typeface="Lexend"/>
              </a:rPr>
              <a:t>Lightweight runtime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○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🔨 </a:t>
            </a:r>
            <a:r>
              <a:rPr lang="en" sz="1800">
                <a:latin typeface="Lexend"/>
                <a:ea typeface="Lexend"/>
                <a:cs typeface="Lexend"/>
                <a:sym typeface="Lexend"/>
              </a:rPr>
              <a:t>Multi-process architecture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○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🔨 </a:t>
            </a:r>
            <a:r>
              <a:rPr lang="en" sz="1800">
                <a:latin typeface="Lexend"/>
                <a:ea typeface="Lexend"/>
                <a:cs typeface="Lexend"/>
                <a:sym typeface="Lexend"/>
              </a:rPr>
              <a:t>Speculative decoding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✅ </a:t>
            </a:r>
            <a:r>
              <a:rPr lang="en" sz="1800">
                <a:latin typeface="Lexend"/>
                <a:ea typeface="Lexend"/>
                <a:cs typeface="Lexend"/>
                <a:sym typeface="Lexend"/>
              </a:rPr>
              <a:t>Better quantization support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✅ </a:t>
            </a:r>
            <a:r>
              <a:rPr lang="en" sz="1800">
                <a:latin typeface="Lexend"/>
                <a:ea typeface="Lexend"/>
                <a:cs typeface="Lexend"/>
                <a:sym typeface="Lexend"/>
              </a:rPr>
              <a:t>CUDA-level optimizations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4" name="Google Shape;634;p61"/>
          <p:cNvSpPr txBox="1"/>
          <p:nvPr>
            <p:ph idx="2" type="body"/>
          </p:nvPr>
        </p:nvSpPr>
        <p:spPr>
          <a:xfrm>
            <a:off x="4832400" y="1515725"/>
            <a:ext cx="3999900" cy="32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✅ </a:t>
            </a:r>
            <a:r>
              <a:rPr lang="en" sz="1800">
                <a:latin typeface="Lexend"/>
                <a:ea typeface="Lexend"/>
                <a:cs typeface="Lexend"/>
                <a:sym typeface="Lexend"/>
              </a:rPr>
              <a:t>(Efficient) LoRA support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✅ </a:t>
            </a:r>
            <a:r>
              <a:rPr lang="en" sz="1800">
                <a:latin typeface="Lexend"/>
                <a:ea typeface="Lexend"/>
                <a:cs typeface="Lexend"/>
                <a:sym typeface="Lexend"/>
              </a:rPr>
              <a:t>AMD support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✅ </a:t>
            </a:r>
            <a:r>
              <a:rPr lang="en" sz="1800">
                <a:latin typeface="Lexend"/>
                <a:ea typeface="Lexend"/>
                <a:cs typeface="Lexend"/>
                <a:sym typeface="Lexend"/>
              </a:rPr>
              <a:t>Mixture-of-experts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🔨 </a:t>
            </a:r>
            <a:r>
              <a:rPr lang="en" sz="1800">
                <a:latin typeface="Lexend"/>
                <a:ea typeface="Lexend"/>
                <a:cs typeface="Lexend"/>
                <a:sym typeface="Lexend"/>
              </a:rPr>
              <a:t>Pipeline parallelism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5" name="Google Shape;635;p61"/>
          <p:cNvSpPr txBox="1"/>
          <p:nvPr>
            <p:ph idx="1" type="body"/>
          </p:nvPr>
        </p:nvSpPr>
        <p:spPr>
          <a:xfrm>
            <a:off x="311700" y="1134725"/>
            <a:ext cx="39999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First-Priority Features</a:t>
            </a:r>
            <a:endParaRPr b="1" sz="1800">
              <a:solidFill>
                <a:srgbClr val="4A86E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6" name="Google Shape;636;p61"/>
          <p:cNvSpPr txBox="1"/>
          <p:nvPr>
            <p:ph idx="2" type="body"/>
          </p:nvPr>
        </p:nvSpPr>
        <p:spPr>
          <a:xfrm>
            <a:off x="4832400" y="1134725"/>
            <a:ext cx="39999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Second-Priority Features</a:t>
            </a:r>
            <a:endParaRPr b="1" sz="1800">
              <a:solidFill>
                <a:srgbClr val="4A86E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7" name="Google Shape;63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8" name="Google Shape;638;p61"/>
          <p:cNvSpPr/>
          <p:nvPr/>
        </p:nvSpPr>
        <p:spPr>
          <a:xfrm>
            <a:off x="4896175" y="3183100"/>
            <a:ext cx="3808500" cy="111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+"/>
            </a:pPr>
            <a:r>
              <a:rPr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Distributed Runtime Optimization</a:t>
            </a:r>
            <a:endParaRPr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+"/>
            </a:pPr>
            <a:r>
              <a:rPr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Prefix Caching</a:t>
            </a:r>
            <a:endParaRPr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+"/>
            </a:pPr>
            <a:r>
              <a:rPr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CI/CD</a:t>
            </a:r>
            <a:endParaRPr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Roadmap: Improvements</a:t>
            </a:r>
            <a:endParaRPr/>
          </a:p>
        </p:txBody>
      </p:sp>
      <p:sp>
        <p:nvSpPr>
          <p:cNvPr id="644" name="Google Shape;644;p62"/>
          <p:cNvSpPr txBox="1"/>
          <p:nvPr>
            <p:ph idx="1" type="body"/>
          </p:nvPr>
        </p:nvSpPr>
        <p:spPr>
          <a:xfrm>
            <a:off x="1476725" y="847675"/>
            <a:ext cx="6190800" cy="3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Performance optimizations: H100 and MoE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Scheduling optimizations: chunked prefill &amp; prefill disaggregation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Support Activation Quantization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Extensible scheduler and memory manager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@torch.compile</a:t>
            </a:r>
            <a:r>
              <a:rPr lang="en">
                <a:solidFill>
                  <a:schemeClr val="dk1"/>
                </a:solidFill>
              </a:rPr>
              <a:t> support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5" name="Google Shape;645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Roadmap: Features</a:t>
            </a:r>
            <a:endParaRPr/>
          </a:p>
        </p:txBody>
      </p:sp>
      <p:sp>
        <p:nvSpPr>
          <p:cNvPr id="651" name="Google Shape;651;p63"/>
          <p:cNvSpPr txBox="1"/>
          <p:nvPr>
            <p:ph idx="1" type="body"/>
          </p:nvPr>
        </p:nvSpPr>
        <p:spPr>
          <a:xfrm>
            <a:off x="1316175" y="847675"/>
            <a:ext cx="6511800" cy="3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Diverse hardware support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AWS Inferentia, </a:t>
            </a:r>
            <a:r>
              <a:rPr lang="en">
                <a:solidFill>
                  <a:schemeClr val="dk1"/>
                </a:solidFill>
              </a:rPr>
              <a:t>Google TPU, </a:t>
            </a:r>
            <a:r>
              <a:rPr lang="en">
                <a:solidFill>
                  <a:schemeClr val="dk1"/>
                </a:solidFill>
              </a:rPr>
              <a:t>Intel Gaudi, Intel GPU, Intel CPU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Multi-modal model support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Speculative decoding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Broad support for different algorithms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Automatic prefix caching (RFC </a:t>
            </a:r>
            <a:r>
              <a:rPr lang="en" u="sng">
                <a:solidFill>
                  <a:schemeClr val="hlink"/>
                </a:solidFill>
                <a:hlinkClick r:id="rId3"/>
              </a:rPr>
              <a:t>Issue #2614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Structured output (JSON, regex, grammar)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2" name="Google Shape;652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Speculative Decoding</a:t>
            </a:r>
            <a:endParaRPr/>
          </a:p>
        </p:txBody>
      </p:sp>
      <p:sp>
        <p:nvSpPr>
          <p:cNvPr id="658" name="Google Shape;658;p64"/>
          <p:cNvSpPr txBox="1"/>
          <p:nvPr>
            <p:ph idx="1" type="body"/>
          </p:nvPr>
        </p:nvSpPr>
        <p:spPr>
          <a:xfrm>
            <a:off x="311700" y="923875"/>
            <a:ext cx="8520600" cy="3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progress, joint effort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@cadedaniel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4"/>
              </a:rPr>
              <a:t>@ymwangg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Goal: have a general design to support different </a:t>
            </a:r>
            <a:r>
              <a:rPr lang="en"/>
              <a:t>flavors</a:t>
            </a:r>
            <a:r>
              <a:rPr lang="en"/>
              <a:t> of speculative decoding.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draft model: current focus.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Draft model free (e.g., Medusa, </a:t>
            </a:r>
            <a:r>
              <a:rPr lang="en"/>
              <a:t>Eagle, BiTA, lookahead, ngram, retrieval-based</a:t>
            </a:r>
            <a:r>
              <a:rPr lang="en"/>
              <a:t>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Plan</a:t>
            </a:r>
            <a:r>
              <a:rPr lang="en"/>
              <a:t> &amp; </a:t>
            </a:r>
            <a:r>
              <a:rPr lang="en"/>
              <a:t>Status: 2/9 (</a:t>
            </a:r>
            <a:r>
              <a:rPr lang="en" u="sng">
                <a:solidFill>
                  <a:schemeClr val="hlink"/>
                </a:solidFill>
                <a:hlinkClick r:id="rId6"/>
              </a:rPr>
              <a:t>Reject sampling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7"/>
              </a:rPr>
              <a:t>MultiStepWorker</a:t>
            </a:r>
            <a:r>
              <a:rPr lang="en"/>
              <a:t>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Help needed: MQA kernel, efficient sampling kernel, </a:t>
            </a:r>
            <a:r>
              <a:rPr lang="en"/>
              <a:t>Draft model free (tree verification).</a:t>
            </a:r>
            <a:endParaRPr/>
          </a:p>
        </p:txBody>
      </p:sp>
      <p:sp>
        <p:nvSpPr>
          <p:cNvPr id="659" name="Google Shape;659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Contributors / Reviewers / Adopters</a:t>
            </a:r>
            <a:endParaRPr/>
          </a:p>
        </p:txBody>
      </p:sp>
      <p:sp>
        <p:nvSpPr>
          <p:cNvPr id="665" name="Google Shape;665;p65"/>
          <p:cNvSpPr txBox="1"/>
          <p:nvPr>
            <p:ph idx="1" type="body"/>
          </p:nvPr>
        </p:nvSpPr>
        <p:spPr>
          <a:xfrm>
            <a:off x="311700" y="923875"/>
            <a:ext cx="8520600" cy="3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We are growing our reviewer and comitter base. 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Please help us review PRs. 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We are growing our comitter base as well, by </a:t>
            </a:r>
            <a:r>
              <a:rPr lang="en">
                <a:solidFill>
                  <a:schemeClr val="dk1"/>
                </a:solidFill>
              </a:rPr>
              <a:t>demonstrating </a:t>
            </a:r>
            <a:r>
              <a:rPr lang="en">
                <a:solidFill>
                  <a:schemeClr val="dk1"/>
                </a:solidFill>
              </a:rPr>
              <a:t>contributions over time. 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Our roadmap comes from you, the vLLM community. 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Don’t </a:t>
            </a:r>
            <a:r>
              <a:rPr lang="en">
                <a:solidFill>
                  <a:schemeClr val="dk1"/>
                </a:solidFill>
              </a:rPr>
              <a:t>hesitate</a:t>
            </a:r>
            <a:r>
              <a:rPr lang="en">
                <a:solidFill>
                  <a:schemeClr val="dk1"/>
                </a:solidFill>
              </a:rPr>
              <a:t> to reach out with your use case and feature requests.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We would love to learn more about how you are using vLLM.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Discuss more in the roadmap issue: </a:t>
            </a:r>
            <a:r>
              <a:rPr lang="en" u="sng">
                <a:solidFill>
                  <a:schemeClr val="hlink"/>
                </a:solidFill>
                <a:hlinkClick r:id="rId3"/>
              </a:rPr>
              <a:t>#2681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vLLM is an open-source project, maintained by UC Berkeley, helped by organizations adopting vLLM.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i="1" lang="en">
                <a:solidFill>
                  <a:schemeClr val="dk1"/>
                </a:solidFill>
              </a:rPr>
              <a:t>We are not VC funded.</a:t>
            </a:r>
            <a:endParaRPr i="1">
              <a:solidFill>
                <a:schemeClr val="dk1"/>
              </a:solidFill>
            </a:endParaRPr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Can your organization help us in resources in any way? Talk to us!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>
                <a:solidFill>
                  <a:srgbClr val="0000AA"/>
                </a:solidFill>
              </a:rPr>
              <a:t>Please email </a:t>
            </a:r>
            <a:r>
              <a:rPr b="1" lang="en" u="sng">
                <a:solidFill>
                  <a:schemeClr val="hlink"/>
                </a:solidFill>
                <a:hlinkClick r:id="rId4"/>
              </a:rPr>
              <a:t>xmo@berkeley.edu</a:t>
            </a:r>
            <a:r>
              <a:rPr b="1" lang="en">
                <a:solidFill>
                  <a:schemeClr val="dk1"/>
                </a:solidFill>
              </a:rPr>
              <a:t>, </a:t>
            </a:r>
            <a:r>
              <a:rPr b="1" lang="en" u="sng">
                <a:solidFill>
                  <a:schemeClr val="hlink"/>
                </a:solidFill>
                <a:hlinkClick r:id="rId5"/>
              </a:rPr>
              <a:t>xiaoxuan_liu@berkeley.edu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rgbClr val="0000AA"/>
                </a:solidFill>
              </a:rPr>
              <a:t>if you can help (hardware, cloud credits etc.)!!</a:t>
            </a:r>
            <a:endParaRPr b="1">
              <a:solidFill>
                <a:srgbClr val="0000AA"/>
              </a:solidFill>
            </a:endParaRPr>
          </a:p>
        </p:txBody>
      </p:sp>
      <p:sp>
        <p:nvSpPr>
          <p:cNvPr id="666" name="Google Shape;666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The era of Large Language Models (LLMs)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2" name="Google Shape;132;p30"/>
          <p:cNvSpPr/>
          <p:nvPr/>
        </p:nvSpPr>
        <p:spPr>
          <a:xfrm>
            <a:off x="3181750" y="1378125"/>
            <a:ext cx="2793900" cy="9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exend"/>
                <a:ea typeface="Lexend"/>
                <a:cs typeface="Lexend"/>
                <a:sym typeface="Lexend"/>
              </a:rPr>
              <a:t>LLM</a:t>
            </a: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3" name="Google Shape;133;p30"/>
          <p:cNvSpPr/>
          <p:nvPr/>
        </p:nvSpPr>
        <p:spPr>
          <a:xfrm>
            <a:off x="367413" y="1557825"/>
            <a:ext cx="1709400" cy="591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Chatting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4" name="Google Shape;134;p30"/>
          <p:cNvSpPr/>
          <p:nvPr/>
        </p:nvSpPr>
        <p:spPr>
          <a:xfrm>
            <a:off x="1038025" y="2706525"/>
            <a:ext cx="1709400" cy="591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BizOps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5" name="Google Shape;135;p30"/>
          <p:cNvSpPr/>
          <p:nvPr/>
        </p:nvSpPr>
        <p:spPr>
          <a:xfrm>
            <a:off x="3717288" y="2706525"/>
            <a:ext cx="1709400" cy="591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Content creation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6" name="Google Shape;136;p30"/>
          <p:cNvSpPr/>
          <p:nvPr/>
        </p:nvSpPr>
        <p:spPr>
          <a:xfrm>
            <a:off x="6396575" y="2706525"/>
            <a:ext cx="1709400" cy="591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Dev tools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7" name="Google Shape;137;p30"/>
          <p:cNvSpPr/>
          <p:nvPr/>
        </p:nvSpPr>
        <p:spPr>
          <a:xfrm>
            <a:off x="6904600" y="1557825"/>
            <a:ext cx="2034600" cy="591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Programming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38" name="Google Shape;138;p30"/>
          <p:cNvCxnSpPr>
            <a:stCxn id="132" idx="1"/>
            <a:endCxn id="133" idx="3"/>
          </p:cNvCxnSpPr>
          <p:nvPr/>
        </p:nvCxnSpPr>
        <p:spPr>
          <a:xfrm rot="10800000">
            <a:off x="2076850" y="1853625"/>
            <a:ext cx="110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30"/>
          <p:cNvCxnSpPr>
            <a:endCxn id="134" idx="0"/>
          </p:cNvCxnSpPr>
          <p:nvPr/>
        </p:nvCxnSpPr>
        <p:spPr>
          <a:xfrm flipH="1">
            <a:off x="1892725" y="2287725"/>
            <a:ext cx="1358400" cy="41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30"/>
          <p:cNvCxnSpPr>
            <a:stCxn id="132" idx="2"/>
            <a:endCxn id="135" idx="0"/>
          </p:cNvCxnSpPr>
          <p:nvPr/>
        </p:nvCxnSpPr>
        <p:spPr>
          <a:xfrm flipH="1">
            <a:off x="4572100" y="2329125"/>
            <a:ext cx="6600" cy="37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30"/>
          <p:cNvCxnSpPr/>
          <p:nvPr/>
        </p:nvCxnSpPr>
        <p:spPr>
          <a:xfrm>
            <a:off x="5926750" y="2297925"/>
            <a:ext cx="1317600" cy="41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30"/>
          <p:cNvCxnSpPr>
            <a:stCxn id="132" idx="3"/>
            <a:endCxn id="137" idx="1"/>
          </p:cNvCxnSpPr>
          <p:nvPr/>
        </p:nvCxnSpPr>
        <p:spPr>
          <a:xfrm>
            <a:off x="5975650" y="1853625"/>
            <a:ext cx="92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3" name="Google Shape;1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19" y="1086875"/>
            <a:ext cx="1402000" cy="4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0"/>
          <p:cNvPicPr preferRelativeResize="0"/>
          <p:nvPr/>
        </p:nvPicPr>
        <p:blipFill rotWithShape="1">
          <a:blip r:embed="rId4">
            <a:alphaModFix/>
          </a:blip>
          <a:srcRect b="17396" l="0" r="0" t="0"/>
          <a:stretch/>
        </p:blipFill>
        <p:spPr>
          <a:xfrm>
            <a:off x="7220900" y="1031875"/>
            <a:ext cx="1402000" cy="5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0"/>
          <p:cNvSpPr txBox="1"/>
          <p:nvPr>
            <p:ph idx="1" type="body"/>
          </p:nvPr>
        </p:nvSpPr>
        <p:spPr>
          <a:xfrm>
            <a:off x="2508000" y="3403725"/>
            <a:ext cx="4128000" cy="5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Served by GPUs</a:t>
            </a:r>
            <a:endParaRPr b="1">
              <a:solidFill>
                <a:srgbClr val="CC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6" name="Google Shape;14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1300" y="3792925"/>
            <a:ext cx="2107325" cy="12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9301" y="3792925"/>
            <a:ext cx="2400174" cy="1350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66"/>
          <p:cNvPicPr preferRelativeResize="0"/>
          <p:nvPr/>
        </p:nvPicPr>
        <p:blipFill rotWithShape="1">
          <a:blip r:embed="rId3">
            <a:alphaModFix/>
          </a:blip>
          <a:srcRect b="0" l="13949" r="16164" t="0"/>
          <a:stretch/>
        </p:blipFill>
        <p:spPr>
          <a:xfrm>
            <a:off x="3634807" y="263725"/>
            <a:ext cx="1874324" cy="76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0814" y="2869275"/>
            <a:ext cx="349263" cy="34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0825" y="3324975"/>
            <a:ext cx="349251" cy="34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0825" y="3789937"/>
            <a:ext cx="349251" cy="349251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66"/>
          <p:cNvSpPr txBox="1"/>
          <p:nvPr/>
        </p:nvSpPr>
        <p:spPr>
          <a:xfrm>
            <a:off x="2848075" y="2843788"/>
            <a:ext cx="3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https://github.com/vllm-project/vllm</a:t>
            </a:r>
            <a:r>
              <a:rPr lang="en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6" name="Google Shape;676;p66"/>
          <p:cNvSpPr txBox="1"/>
          <p:nvPr/>
        </p:nvSpPr>
        <p:spPr>
          <a:xfrm>
            <a:off x="2848075" y="3299500"/>
            <a:ext cx="3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https://vllm.ai</a:t>
            </a:r>
            <a:r>
              <a:rPr lang="en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7" name="Google Shape;677;p66"/>
          <p:cNvSpPr txBox="1"/>
          <p:nvPr/>
        </p:nvSpPr>
        <p:spPr>
          <a:xfrm>
            <a:off x="2848075" y="3764462"/>
            <a:ext cx="3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https://arxiv.org/abs/2309.06180</a:t>
            </a:r>
            <a:r>
              <a:rPr lang="en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78" name="Google Shape;678;p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80825" y="4254900"/>
            <a:ext cx="349251" cy="349251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66"/>
          <p:cNvSpPr txBox="1"/>
          <p:nvPr/>
        </p:nvSpPr>
        <p:spPr>
          <a:xfrm>
            <a:off x="2848075" y="4254912"/>
            <a:ext cx="3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https://discord.gg/jz7wjKhh6g</a:t>
            </a:r>
            <a:r>
              <a:rPr lang="en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0" name="Google Shape;680;p66"/>
          <p:cNvSpPr txBox="1"/>
          <p:nvPr/>
        </p:nvSpPr>
        <p:spPr>
          <a:xfrm>
            <a:off x="2062900" y="1192474"/>
            <a:ext cx="5018100" cy="15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</a:t>
            </a: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uilding the </a:t>
            </a:r>
            <a:r>
              <a:rPr lang="en" sz="24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fastest</a:t>
            </a: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and </a:t>
            </a:r>
            <a:r>
              <a:rPr lang="en" sz="24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easiest-to-use</a:t>
            </a: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open-source LLM inference &amp; serving engine!</a:t>
            </a:r>
            <a:endParaRPr sz="2400">
              <a:solidFill>
                <a:srgbClr val="595959"/>
              </a:solidFill>
            </a:endParaRPr>
          </a:p>
        </p:txBody>
      </p:sp>
      <p:sp>
        <p:nvSpPr>
          <p:cNvPr id="681" name="Google Shape;68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Serving LLMs is (surprisingly) slow and expensive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4" name="Google Shape;154;p31"/>
          <p:cNvSpPr txBox="1"/>
          <p:nvPr>
            <p:ph idx="1" type="body"/>
          </p:nvPr>
        </p:nvSpPr>
        <p:spPr>
          <a:xfrm>
            <a:off x="607650" y="1152475"/>
            <a:ext cx="79287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single A100 GPU can only serve </a:t>
            </a:r>
            <a:r>
              <a:rPr b="1" lang="en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&lt; 1</a:t>
            </a: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request per second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Moderate size of model (13B parameters) and input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ton of GPUs are required for production-scale LLM services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943" y="4028175"/>
            <a:ext cx="5763508" cy="10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7725" y="3634575"/>
            <a:ext cx="492723" cy="3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400" y="2195575"/>
            <a:ext cx="5995175" cy="12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</a:t>
            </a:r>
            <a:endParaRPr/>
          </a:p>
        </p:txBody>
      </p:sp>
      <p:sp>
        <p:nvSpPr>
          <p:cNvPr id="164" name="Google Shape;164;p32"/>
          <p:cNvSpPr txBox="1"/>
          <p:nvPr>
            <p:ph idx="1" type="body"/>
          </p:nvPr>
        </p:nvSpPr>
        <p:spPr>
          <a:xfrm>
            <a:off x="1490275" y="940375"/>
            <a:ext cx="6163800" cy="3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Build the </a:t>
            </a:r>
            <a:r>
              <a:rPr lang="en" sz="3000">
                <a:solidFill>
                  <a:srgbClr val="4A86E8"/>
                </a:solidFill>
              </a:rPr>
              <a:t>fastest</a:t>
            </a:r>
            <a:r>
              <a:rPr lang="en" sz="3000">
                <a:solidFill>
                  <a:schemeClr val="dk1"/>
                </a:solidFill>
              </a:rPr>
              <a:t> and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A86E8"/>
                </a:solidFill>
              </a:rPr>
              <a:t>easiest-to-use</a:t>
            </a:r>
            <a:r>
              <a:rPr lang="en" sz="3000">
                <a:solidFill>
                  <a:schemeClr val="dk1"/>
                </a:solidFill>
              </a:rPr>
              <a:t> open-source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LLM inference &amp; serving engine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65" name="Google Shape;16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PagedAttention</a:t>
            </a:r>
            <a:endParaRPr/>
          </a:p>
        </p:txBody>
      </p:sp>
      <p:sp>
        <p:nvSpPr>
          <p:cNvPr id="171" name="Google Shape;171;p33"/>
          <p:cNvSpPr txBox="1"/>
          <p:nvPr>
            <p:ph idx="1" type="body"/>
          </p:nvPr>
        </p:nvSpPr>
        <p:spPr>
          <a:xfrm>
            <a:off x="1260250" y="847675"/>
            <a:ext cx="6623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An attention algorithm that allows for storing continuous keys and values in non-contiguous memory space.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2" name="Google Shape;172;p33"/>
          <p:cNvPicPr preferRelativeResize="0"/>
          <p:nvPr/>
        </p:nvPicPr>
        <p:blipFill rotWithShape="1">
          <a:blip r:embed="rId3">
            <a:alphaModFix/>
          </a:blip>
          <a:srcRect b="8147" l="0" r="0" t="17914"/>
          <a:stretch/>
        </p:blipFill>
        <p:spPr>
          <a:xfrm>
            <a:off x="788638" y="1820325"/>
            <a:ext cx="7566615" cy="31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KV cache like OS virtual memory</a:t>
            </a:r>
            <a:endParaRPr/>
          </a:p>
        </p:txBody>
      </p:sp>
      <p:graphicFrame>
        <p:nvGraphicFramePr>
          <p:cNvPr id="179" name="Google Shape;179;p34"/>
          <p:cNvGraphicFramePr/>
          <p:nvPr/>
        </p:nvGraphicFramePr>
        <p:xfrm>
          <a:off x="216625" y="284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{1566BB36-C54B-47A9-AE99-E21F3241E3E7}</a:tableStyleId>
              </a:tblPr>
              <a:tblGrid>
                <a:gridCol w="783175"/>
                <a:gridCol w="696025"/>
                <a:gridCol w="696025"/>
                <a:gridCol w="647600"/>
              </a:tblGrid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Alan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Turing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is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computer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scientist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and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mathematician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renowned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0" name="Google Shape;180;p34"/>
          <p:cNvSpPr txBox="1"/>
          <p:nvPr/>
        </p:nvSpPr>
        <p:spPr>
          <a:xfrm>
            <a:off x="715925" y="2526875"/>
            <a:ext cx="19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Logical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 KV blocks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659761" y="1494214"/>
            <a:ext cx="960300" cy="960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Request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82" name="Google Shape;182;p34"/>
          <p:cNvGraphicFramePr/>
          <p:nvPr/>
        </p:nvGraphicFramePr>
        <p:xfrm>
          <a:off x="1992500" y="1656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{1566BB36-C54B-47A9-AE99-E21F3241E3E7}</a:tableStyleId>
              </a:tblPr>
              <a:tblGrid>
                <a:gridCol w="345575"/>
                <a:gridCol w="360400"/>
              </a:tblGrid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3" name="Google Shape;183;p34"/>
          <p:cNvSpPr txBox="1"/>
          <p:nvPr/>
        </p:nvSpPr>
        <p:spPr>
          <a:xfrm>
            <a:off x="1755025" y="1363625"/>
            <a:ext cx="119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Block Table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84" name="Google Shape;184;p34"/>
          <p:cNvGraphicFramePr/>
          <p:nvPr/>
        </p:nvGraphicFramePr>
        <p:xfrm>
          <a:off x="3229600" y="139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{1566BB36-C54B-47A9-AE99-E21F3241E3E7}</a:tableStyleId>
              </a:tblPr>
              <a:tblGrid>
                <a:gridCol w="744875"/>
                <a:gridCol w="662000"/>
                <a:gridCol w="662000"/>
                <a:gridCol w="615900"/>
              </a:tblGrid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computer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scientist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and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mathe-</a:t>
                      </a:r>
                      <a:b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</a:b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matician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Artificial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Intelli-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gence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is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the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renowned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future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of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tech-</a:t>
                      </a:r>
                      <a:b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</a:b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nology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Alan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Turing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is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185" name="Google Shape;185;p34"/>
          <p:cNvSpPr txBox="1"/>
          <p:nvPr/>
        </p:nvSpPr>
        <p:spPr>
          <a:xfrm>
            <a:off x="3612625" y="1028525"/>
            <a:ext cx="19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Physical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 KV blocks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86" name="Google Shape;186;p34"/>
          <p:cNvGraphicFramePr/>
          <p:nvPr/>
        </p:nvGraphicFramePr>
        <p:xfrm>
          <a:off x="6104550" y="284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{1566BB36-C54B-47A9-AE99-E21F3241E3E7}</a:tableStyleId>
              </a:tblPr>
              <a:tblGrid>
                <a:gridCol w="783175"/>
                <a:gridCol w="696025"/>
                <a:gridCol w="696025"/>
                <a:gridCol w="647600"/>
              </a:tblGrid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Artificial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Intelli-</a:t>
                      </a:r>
                      <a:b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</a:b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gence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is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the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future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of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tech-</a:t>
                      </a:r>
                      <a:b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</a:b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nology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7" name="Google Shape;187;p34"/>
          <p:cNvSpPr txBox="1"/>
          <p:nvPr/>
        </p:nvSpPr>
        <p:spPr>
          <a:xfrm>
            <a:off x="6603850" y="2526875"/>
            <a:ext cx="19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Logical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 KV blocks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8" name="Google Shape;188;p34"/>
          <p:cNvSpPr/>
          <p:nvPr/>
        </p:nvSpPr>
        <p:spPr>
          <a:xfrm>
            <a:off x="7656389" y="1494214"/>
            <a:ext cx="960300" cy="960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Request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B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89" name="Google Shape;189;p34"/>
          <p:cNvGraphicFramePr/>
          <p:nvPr/>
        </p:nvGraphicFramePr>
        <p:xfrm>
          <a:off x="6585025" y="1656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{1566BB36-C54B-47A9-AE99-E21F3241E3E7}</a:tableStyleId>
              </a:tblPr>
              <a:tblGrid>
                <a:gridCol w="345575"/>
                <a:gridCol w="360400"/>
              </a:tblGrid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0" name="Google Shape;190;p34"/>
          <p:cNvSpPr txBox="1"/>
          <p:nvPr/>
        </p:nvSpPr>
        <p:spPr>
          <a:xfrm>
            <a:off x="6347550" y="1363625"/>
            <a:ext cx="119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Block Table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1" name="Google Shape;19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0975" y="2375090"/>
            <a:ext cx="3522048" cy="233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 </a:t>
            </a:r>
            <a:r>
              <a:rPr lang="en"/>
              <a:t>Github Repo</a:t>
            </a:r>
            <a:endParaRPr/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270" y="854078"/>
            <a:ext cx="416150" cy="4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5"/>
          <p:cNvSpPr txBox="1"/>
          <p:nvPr/>
        </p:nvSpPr>
        <p:spPr>
          <a:xfrm>
            <a:off x="2401125" y="831313"/>
            <a:ext cx="48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https://github.com/vllm-project/vllm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3200" y="1382490"/>
            <a:ext cx="390500" cy="3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5"/>
          <p:cNvSpPr txBox="1"/>
          <p:nvPr/>
        </p:nvSpPr>
        <p:spPr>
          <a:xfrm>
            <a:off x="3743875" y="1349865"/>
            <a:ext cx="21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pip install vllm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02" name="Google Shape;20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8526" y="1845722"/>
            <a:ext cx="416150" cy="4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5"/>
          <p:cNvSpPr txBox="1"/>
          <p:nvPr/>
        </p:nvSpPr>
        <p:spPr>
          <a:xfrm>
            <a:off x="4188576" y="1829188"/>
            <a:ext cx="12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14</a:t>
            </a:r>
            <a:r>
              <a:rPr b="1" lang="en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K Stars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4" name="Google Shape;204;p35"/>
          <p:cNvPicPr preferRelativeResize="0"/>
          <p:nvPr/>
        </p:nvPicPr>
        <p:blipFill rotWithShape="1">
          <a:blip r:embed="rId8">
            <a:alphaModFix/>
          </a:blip>
          <a:srcRect b="0" l="13949" r="16164" t="0"/>
          <a:stretch/>
        </p:blipFill>
        <p:spPr>
          <a:xfrm>
            <a:off x="3125492" y="310744"/>
            <a:ext cx="856776" cy="35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35"/>
          <p:cNvCxnSpPr>
            <a:stCxn id="206" idx="2"/>
          </p:cNvCxnSpPr>
          <p:nvPr/>
        </p:nvCxnSpPr>
        <p:spPr>
          <a:xfrm>
            <a:off x="3426238" y="4019600"/>
            <a:ext cx="46200" cy="3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35"/>
          <p:cNvSpPr txBox="1"/>
          <p:nvPr/>
        </p:nvSpPr>
        <p:spPr>
          <a:xfrm>
            <a:off x="3007138" y="3644000"/>
            <a:ext cx="8382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91425" spcFirstLastPara="1" rIns="91425" wrap="square" tIns="18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Official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release!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7" name="Google Shape;20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